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309" r:id="rId3"/>
    <p:sldId id="310" r:id="rId5"/>
    <p:sldId id="311" r:id="rId6"/>
    <p:sldId id="325" r:id="rId7"/>
    <p:sldId id="326" r:id="rId8"/>
    <p:sldId id="327" r:id="rId9"/>
    <p:sldId id="315" r:id="rId10"/>
    <p:sldId id="328" r:id="rId11"/>
    <p:sldId id="329" r:id="rId12"/>
    <p:sldId id="330" r:id="rId13"/>
    <p:sldId id="331" r:id="rId14"/>
    <p:sldId id="332" r:id="rId15"/>
    <p:sldId id="333" r:id="rId16"/>
    <p:sldId id="334" r:id="rId17"/>
    <p:sldId id="335" r:id="rId18"/>
    <p:sldId id="336" r:id="rId19"/>
    <p:sldId id="337" r:id="rId20"/>
    <p:sldId id="338" r:id="rId21"/>
    <p:sldId id="339" r:id="rId22"/>
    <p:sldId id="340" r:id="rId23"/>
    <p:sldId id="343" r:id="rId24"/>
    <p:sldId id="341" r:id="rId25"/>
    <p:sldId id="342" r:id="rId26"/>
  </p:sldIdLst>
  <p:sldSz cx="12192000" cy="6858000"/>
  <p:notesSz cx="6858000" cy="9144000"/>
  <p:custDataLst>
    <p:tags r:id="rId3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25" userDrawn="1">
          <p15:clr>
            <a:srgbClr val="A4A3A4"/>
          </p15:clr>
        </p15:guide>
        <p15:guide id="2" pos="393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99"/>
    <a:srgbClr val="9933FF"/>
    <a:srgbClr val="A19587"/>
    <a:srgbClr val="FFD757"/>
    <a:srgbClr val="FFCD2F"/>
    <a:srgbClr val="FFEB95"/>
    <a:srgbClr val="472F1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07" autoAdjust="0"/>
    <p:restoredTop sz="94660"/>
  </p:normalViewPr>
  <p:slideViewPr>
    <p:cSldViewPr snapToGrid="0" showGuides="1">
      <p:cViewPr varScale="1">
        <p:scale>
          <a:sx n="117" d="100"/>
          <a:sy n="117" d="100"/>
        </p:scale>
        <p:origin x="734" y="115"/>
      </p:cViewPr>
      <p:guideLst>
        <p:guide orient="horz" pos="625"/>
        <p:guide pos="393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39" d="100"/>
        <a:sy n="139" d="100"/>
      </p:scale>
      <p:origin x="0" y="0"/>
    </p:cViewPr>
  </p:sorterViewPr>
  <p:gridSpacing cx="72005" cy="72005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0" Type="http://schemas.openxmlformats.org/officeDocument/2006/relationships/tags" Target="tags/tag1.xml"/><Relationship Id="rId3" Type="http://schemas.openxmlformats.org/officeDocument/2006/relationships/slide" Target="slides/slide1.xml"/><Relationship Id="rId29" Type="http://schemas.openxmlformats.org/officeDocument/2006/relationships/tableStyles" Target="tableStyles.xml"/><Relationship Id="rId28" Type="http://schemas.openxmlformats.org/officeDocument/2006/relationships/viewProps" Target="viewProps.xml"/><Relationship Id="rId27" Type="http://schemas.openxmlformats.org/officeDocument/2006/relationships/presProps" Target="presProps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2772B8-DFA0-42D4-BB56-C041186E9AE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08E786-4216-45F2-862D-D7FBD8328BF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08E786-4216-45F2-862D-D7FBD8328B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侦测类主要是检测某些事件发生（并做出反应），或者是主动读取某些信息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08E786-4216-45F2-862D-D7FBD8328B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08E786-4216-45F2-862D-D7FBD8328B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通过广播可以实现设备与设备、</a:t>
            </a:r>
            <a:r>
              <a:rPr lang="zh-CN" altLang="en-US" dirty="0">
                <a:solidFill>
                  <a:srgbClr val="FF0000"/>
                </a:solidFill>
              </a:rPr>
              <a:t>舞台与舞台</a:t>
            </a:r>
            <a:r>
              <a:rPr lang="zh-CN" altLang="en-US" dirty="0"/>
              <a:t>之间的信息传递。慧编程“在线模式”下，使用这一类型的积木块，可以让支持这一功能的设备和舞台上的角色进行通讯（广播消息和接收消息），从而创作出软硬件互动的作品。设备和舞台角色之间在上传模式下产生互动，并且还允许携带附加值，附加值可以控制角色发出声音等，以上两个</a:t>
            </a:r>
            <a:r>
              <a:rPr lang="zh-CN" altLang="en-US" dirty="0">
                <a:sym typeface="+mn-ea"/>
              </a:rPr>
              <a:t>连接方式是</a:t>
            </a:r>
            <a:r>
              <a:rPr lang="zh-CN" altLang="en-US" dirty="0"/>
              <a:t>蓝牙。通过帐号云广播，可以实现同帐号作品间跨设备和跨作品的数据互联。其连接方式是Wi-Fi。光环板之间可以组成局域网，组成局域网的设备之间可以相互通讯，使用一个光环板就可以控制其他光环板。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08E786-4216-45F2-862D-D7FBD8328B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通过广播可以实现设备与设备、</a:t>
            </a:r>
            <a:r>
              <a:rPr lang="zh-CN" altLang="en-US" dirty="0">
                <a:solidFill>
                  <a:srgbClr val="FF0000"/>
                </a:solidFill>
              </a:rPr>
              <a:t>舞台与舞台</a:t>
            </a:r>
            <a:r>
              <a:rPr lang="zh-CN" altLang="en-US" dirty="0"/>
              <a:t>之间的信息传递。慧编程“在线模式”下，使用这一类型的积木块，可以让支持这一功能的设备和舞台上的角色进行通讯（广播消息和接收消息），从而创作出软硬件互动的作品。设备和舞台角色之间在上传模式下产生互动，并且还允许携带附加值，附加值可以控制角色发出声音等，以上两个</a:t>
            </a:r>
            <a:r>
              <a:rPr lang="zh-CN" altLang="en-US" dirty="0">
                <a:sym typeface="+mn-ea"/>
              </a:rPr>
              <a:t>连接方式是</a:t>
            </a:r>
            <a:r>
              <a:rPr lang="zh-CN" altLang="en-US" dirty="0"/>
              <a:t>蓝牙。通过帐号云广播，可以实现同帐号作品间跨设备和跨作品的数据互联。其连接方式是Wi-Fi。光环板之间可以组成局域网，组成局域网的设备之间可以相互通讯，使用一个光环板就可以控制其他光环板。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08E786-4216-45F2-862D-D7FBD8328B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通过广播可以实现设备与设备、</a:t>
            </a:r>
            <a:r>
              <a:rPr lang="zh-CN" altLang="en-US" dirty="0">
                <a:solidFill>
                  <a:srgbClr val="FF0000"/>
                </a:solidFill>
              </a:rPr>
              <a:t>舞台与舞台</a:t>
            </a:r>
            <a:r>
              <a:rPr lang="zh-CN" altLang="en-US" dirty="0"/>
              <a:t>之间的信息传递。慧编程“在线模式”下，使用这一类型的积木块，可以让支持这一功能的设备和舞台上的角色进行通讯（广播消息和接收消息），从而创作出软硬件互动的作品。设备和舞台角色之间在上传模式下产生互动，并且还允许携带附加值，附加值可以控制角色发出声音等，以上两个</a:t>
            </a:r>
            <a:r>
              <a:rPr lang="zh-CN" altLang="en-US" dirty="0">
                <a:sym typeface="+mn-ea"/>
              </a:rPr>
              <a:t>连接方式是</a:t>
            </a:r>
            <a:r>
              <a:rPr lang="zh-CN" altLang="en-US" dirty="0"/>
              <a:t>蓝牙。通过帐号云广播，可以实现同帐号作品间跨设备和跨作品的数据互联。其连接方式是Wi-Fi。光环板之间可以组成局域网，组成局域网的设备之间可以相互通讯，使用一个光环板就可以控制其他光环板。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08E786-4216-45F2-862D-D7FBD8328B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通过广播可以实现设备与设备、</a:t>
            </a:r>
            <a:r>
              <a:rPr lang="zh-CN" altLang="en-US" dirty="0">
                <a:solidFill>
                  <a:srgbClr val="FF0000"/>
                </a:solidFill>
              </a:rPr>
              <a:t>舞台与舞台</a:t>
            </a:r>
            <a:r>
              <a:rPr lang="zh-CN" altLang="en-US" dirty="0"/>
              <a:t>之间的信息传递。慧编程“在线模式”下，使用这一类型的积木块，可以让支持这一功能的设备和舞台上的角色进行通讯（广播消息和接收消息），从而创作出软硬件互动的作品。设备和舞台角色之间在上传模式下产生互动，并且还允许携带附加值，附加值可以控制角色发出声音等，以上两个</a:t>
            </a:r>
            <a:r>
              <a:rPr lang="zh-CN" altLang="en-US" dirty="0">
                <a:sym typeface="+mn-ea"/>
              </a:rPr>
              <a:t>连接方式是</a:t>
            </a:r>
            <a:r>
              <a:rPr lang="zh-CN" altLang="en-US" dirty="0"/>
              <a:t>蓝牙。通过帐号云广播，可以实现同帐号作品间跨设备和跨作品的数据互联。其连接方式是Wi-Fi。光环板之间可以组成局域网，组成局域网的设备之间可以相互通讯，使用一个光环板就可以控制其他光环板。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08E786-4216-45F2-862D-D7FBD8328B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通过广播可以实现设备与设备、</a:t>
            </a:r>
            <a:r>
              <a:rPr lang="zh-CN" altLang="en-US" dirty="0">
                <a:solidFill>
                  <a:srgbClr val="FF0000"/>
                </a:solidFill>
              </a:rPr>
              <a:t>舞台与舞台</a:t>
            </a:r>
            <a:r>
              <a:rPr lang="zh-CN" altLang="en-US" dirty="0"/>
              <a:t>之间的信息传递。慧编程“在线模式”下，使用这一类型的积木块，可以让支持这一功能的设备和舞台上的角色进行通讯（广播消息和接收消息），从而创作出软硬件互动的作品。设备和舞台角色之间在上传模式下产生互动，并且还允许携带附加值，附加值可以控制角色发出声音等，以上两个</a:t>
            </a:r>
            <a:r>
              <a:rPr lang="zh-CN" altLang="en-US" dirty="0">
                <a:sym typeface="+mn-ea"/>
              </a:rPr>
              <a:t>连接方式是</a:t>
            </a:r>
            <a:r>
              <a:rPr lang="zh-CN" altLang="en-US" dirty="0"/>
              <a:t>蓝牙。通过帐号云广播，可以实现同帐号作品间跨设备和跨作品的数据互联。其连接方式是Wi-Fi。光环板之间可以组成局域网，组成局域网的设备之间可以相互通讯，使用一个光环板就可以控制其他光环板。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08E786-4216-45F2-862D-D7FBD8328B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通过广播可以实现设备与设备、</a:t>
            </a:r>
            <a:r>
              <a:rPr lang="zh-CN" altLang="en-US" dirty="0">
                <a:solidFill>
                  <a:srgbClr val="FF0000"/>
                </a:solidFill>
              </a:rPr>
              <a:t>舞台与舞台</a:t>
            </a:r>
            <a:r>
              <a:rPr lang="zh-CN" altLang="en-US" dirty="0"/>
              <a:t>之间的信息传递。慧编程“在线模式”下，使用这一类型的积木块，可以让支持这一功能的设备和舞台上的角色进行通讯（广播消息和接收消息），从而创作出软硬件互动的作品。设备和舞台角色之间在上传模式下产生互动，并且还允许携带附加值，附加值可以控制角色发出声音等，以上两个</a:t>
            </a:r>
            <a:r>
              <a:rPr lang="zh-CN" altLang="en-US" dirty="0">
                <a:sym typeface="+mn-ea"/>
              </a:rPr>
              <a:t>连接方式是</a:t>
            </a:r>
            <a:r>
              <a:rPr lang="zh-CN" altLang="en-US" dirty="0"/>
              <a:t>蓝牙。通过帐号云广播，可以实现同帐号作品间跨设备和跨作品的数据互联。其连接方式是Wi-Fi。光环板之间可以组成局域网，组成局域网的设备之间可以相互通讯，使用一个光环板就可以控制其他光环板。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08E786-4216-45F2-862D-D7FBD8328B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通过广播可以实现设备与设备、</a:t>
            </a:r>
            <a:r>
              <a:rPr lang="zh-CN" altLang="en-US" dirty="0">
                <a:solidFill>
                  <a:srgbClr val="FF0000"/>
                </a:solidFill>
              </a:rPr>
              <a:t>舞台与舞台</a:t>
            </a:r>
            <a:r>
              <a:rPr lang="zh-CN" altLang="en-US" dirty="0"/>
              <a:t>之间的信息传递。慧编程“在线模式”下，使用这一类型的积木块，可以让支持这一功能的设备和舞台上的角色进行通讯（广播消息和接收消息），从而创作出软硬件互动的作品。设备和舞台角色之间在上传模式下产生互动，并且还允许携带附加值，附加值可以控制角色发出声音等，以上两个</a:t>
            </a:r>
            <a:r>
              <a:rPr lang="zh-CN" altLang="en-US" dirty="0">
                <a:sym typeface="+mn-ea"/>
              </a:rPr>
              <a:t>连接方式是</a:t>
            </a:r>
            <a:r>
              <a:rPr lang="zh-CN" altLang="en-US" dirty="0"/>
              <a:t>蓝牙。通过帐号云广播，可以实现同帐号作品间跨设备和跨作品的数据互联。其连接方式是Wi-Fi。光环板之间可以组成局域网，组成局域网的设备之间可以相互通讯，使用一个光环板就可以控制其他光环板。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08E786-4216-45F2-862D-D7FBD8328B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通过广播可以实现设备与设备、</a:t>
            </a:r>
            <a:r>
              <a:rPr lang="zh-CN" altLang="en-US" dirty="0">
                <a:solidFill>
                  <a:srgbClr val="FF0000"/>
                </a:solidFill>
              </a:rPr>
              <a:t>舞台与舞台</a:t>
            </a:r>
            <a:r>
              <a:rPr lang="zh-CN" altLang="en-US" dirty="0"/>
              <a:t>之间的信息传递。慧编程“在线模式”下，使用这一类型的积木块，可以让支持这一功能的设备和舞台上的角色进行通讯（广播消息和接收消息），从而创作出软硬件互动的作品。设备和舞台角色之间在上传模式下产生互动，并且还允许携带附加值，附加值可以控制角色发出声音等，以上两个</a:t>
            </a:r>
            <a:r>
              <a:rPr lang="zh-CN" altLang="en-US" dirty="0">
                <a:sym typeface="+mn-ea"/>
              </a:rPr>
              <a:t>连接方式是</a:t>
            </a:r>
            <a:r>
              <a:rPr lang="zh-CN" altLang="en-US" dirty="0"/>
              <a:t>蓝牙。通过帐号云广播，可以实现同帐号作品间跨设备和跨作品的数据互联。其连接方式是Wi-Fi。光环板之间可以组成局域网，组成局域网的设备之间可以相互通讯，使用一个光环板就可以控制其他光环板。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08E786-4216-45F2-862D-D7FBD8328B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08E786-4216-45F2-862D-D7FBD8328B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通过广播可以实现设备与设备、</a:t>
            </a:r>
            <a:r>
              <a:rPr lang="zh-CN" altLang="en-US" dirty="0">
                <a:solidFill>
                  <a:srgbClr val="FF0000"/>
                </a:solidFill>
              </a:rPr>
              <a:t>舞台与舞台</a:t>
            </a:r>
            <a:r>
              <a:rPr lang="zh-CN" altLang="en-US" dirty="0"/>
              <a:t>之间的信息传递。慧编程“在线模式”下，使用这一类型的积木块，可以让支持这一功能的设备和舞台上的角色进行通讯（广播消息和接收消息），从而创作出软硬件互动的作品。设备和舞台角色之间在上传模式下产生互动，并且还允许携带附加值，附加值可以控制角色发出声音等，以上两个</a:t>
            </a:r>
            <a:r>
              <a:rPr lang="zh-CN" altLang="en-US" dirty="0">
                <a:sym typeface="+mn-ea"/>
              </a:rPr>
              <a:t>连接方式是</a:t>
            </a:r>
            <a:r>
              <a:rPr lang="zh-CN" altLang="en-US" dirty="0"/>
              <a:t>蓝牙。通过帐号云广播，可以实现同帐号作品间跨设备和跨作品的数据互联。其连接方式是Wi-Fi。光环板之间可以组成局域网，组成局域网的设备之间可以相互通讯，使用一个光环板就可以控制其他光环板。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08E786-4216-45F2-862D-D7FBD8328B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通过广播可以实现设备与设备、</a:t>
            </a:r>
            <a:r>
              <a:rPr lang="zh-CN" altLang="en-US" dirty="0">
                <a:solidFill>
                  <a:srgbClr val="FF0000"/>
                </a:solidFill>
              </a:rPr>
              <a:t>舞台与舞台</a:t>
            </a:r>
            <a:r>
              <a:rPr lang="zh-CN" altLang="en-US" dirty="0"/>
              <a:t>之间的信息传递。慧编程“在线模式”下，使用这一类型的积木块，可以让支持这一功能的设备和舞台上的角色进行通讯（广播消息和接收消息），从而创作出软硬件互动的作品。设备和舞台角色之间在上传模式下产生互动，并且还允许携带附加值，附加值可以控制角色发出声音等，以上两个</a:t>
            </a:r>
            <a:r>
              <a:rPr lang="zh-CN" altLang="en-US" dirty="0">
                <a:sym typeface="+mn-ea"/>
              </a:rPr>
              <a:t>连接方式是</a:t>
            </a:r>
            <a:r>
              <a:rPr lang="zh-CN" altLang="en-US" dirty="0"/>
              <a:t>蓝牙。通过帐号云广播，可以实现同帐号作品间跨设备和跨作品的数据互联。其连接方式是Wi-Fi。光环板之间可以组成局域网，组成局域网的设备之间可以相互通讯，使用一个光环板就可以控制其他光环板。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08E786-4216-45F2-862D-D7FBD8328B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08E786-4216-45F2-862D-D7FBD8328B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通过广播可以实现设备与设备、</a:t>
            </a:r>
            <a:r>
              <a:rPr lang="zh-CN" altLang="en-US" dirty="0">
                <a:solidFill>
                  <a:srgbClr val="FF0000"/>
                </a:solidFill>
              </a:rPr>
              <a:t>舞台与舞台</a:t>
            </a:r>
            <a:r>
              <a:rPr lang="zh-CN" altLang="en-US" dirty="0"/>
              <a:t>之间的信息传递。慧编程“在线模式”下，使用这一类型的积木块，可以让支持这一功能的设备和舞台上的角色进行通讯（广播消息和接收消息），从而创作出软硬件互动的作品。设备和舞台角色之间在上传模式下产生互动，并且还允许携带附加值，附加值可以控制角色发出声音等，以上两个</a:t>
            </a:r>
            <a:r>
              <a:rPr lang="zh-CN" altLang="en-US" dirty="0">
                <a:sym typeface="+mn-ea"/>
              </a:rPr>
              <a:t>连接方式是</a:t>
            </a:r>
            <a:r>
              <a:rPr lang="zh-CN" altLang="en-US" dirty="0"/>
              <a:t>蓝牙。通过帐号云广播，可以实现同帐号作品间跨设备和跨作品的数据互联。其连接方式是Wi-Fi。光环板之间可以组成局域网，组成局域网的设备之间可以相互通讯，使用一个光环板就可以控制其他光环板。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08E786-4216-45F2-862D-D7FBD8328B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08E786-4216-45F2-862D-D7FBD8328B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通过广播可以实现设备与设备、</a:t>
            </a:r>
            <a:r>
              <a:rPr lang="zh-CN" altLang="en-US" dirty="0">
                <a:solidFill>
                  <a:srgbClr val="FF0000"/>
                </a:solidFill>
              </a:rPr>
              <a:t>舞台与舞台</a:t>
            </a:r>
            <a:r>
              <a:rPr lang="zh-CN" altLang="en-US" dirty="0"/>
              <a:t>之间的信息传递。慧编程“在线模式”下，使用这一类型的积木块，可以让支持这一功能的设备和舞台上的角色进行通讯（广播消息和接收消息），从而创作出软硬件互动的作品。设备和舞台角色之间在上传模式下产生互动，并且还允许携带附加值，附加值可以控制角色发出声音等，以上两个</a:t>
            </a:r>
            <a:r>
              <a:rPr lang="zh-CN" altLang="en-US" dirty="0">
                <a:sym typeface="+mn-ea"/>
              </a:rPr>
              <a:t>连接方式是</a:t>
            </a:r>
            <a:r>
              <a:rPr lang="zh-CN" altLang="en-US" dirty="0"/>
              <a:t>蓝牙。通过帐号云广播，可以实现同帐号作品间跨设备和跨作品的数据互联。其连接方式是Wi-Fi。光环板之间可以组成局域网，组成局域网的设备之间可以相互通讯，使用一个光环板就可以控制其他光环板。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08E786-4216-45F2-862D-D7FBD8328B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通过广播可以实现设备与设备、</a:t>
            </a:r>
            <a:r>
              <a:rPr lang="zh-CN" altLang="en-US" dirty="0">
                <a:solidFill>
                  <a:srgbClr val="FF0000"/>
                </a:solidFill>
              </a:rPr>
              <a:t>舞台与舞台</a:t>
            </a:r>
            <a:r>
              <a:rPr lang="zh-CN" altLang="en-US" dirty="0"/>
              <a:t>之间的信息传递。慧编程“在线模式”下，使用这一类型的积木块，可以让支持这一功能的设备和舞台上的角色进行通讯（广播消息和接收消息），从而创作出软硬件互动的作品。设备和舞台角色之间在上传模式下产生互动，并且还允许携带附加值，附加值可以控制角色发出声音等，以上两个</a:t>
            </a:r>
            <a:r>
              <a:rPr lang="zh-CN" altLang="en-US" dirty="0">
                <a:sym typeface="+mn-ea"/>
              </a:rPr>
              <a:t>连接方式是</a:t>
            </a:r>
            <a:r>
              <a:rPr lang="zh-CN" altLang="en-US" dirty="0"/>
              <a:t>蓝牙。通过帐号云广播，可以实现同帐号作品间跨设备和跨作品的数据互联。其连接方式是Wi-Fi。光环板之间可以组成局域网，组成局域网的设备之间可以相互通讯，使用一个光环板就可以控制其他光环板。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08E786-4216-45F2-862D-D7FBD8328B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侦测类主要是检测某些事件发生（并做出反应），或者是主动读取某些信息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08E786-4216-45F2-862D-D7FBD8328B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侦测类主要是检测某些事件发生（并做出反应），或者是主动读取某些信息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08E786-4216-45F2-862D-D7FBD8328B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侦测类主要是检测某些事件发生（并做出反应），或者是主动读取某些信息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08E786-4216-45F2-862D-D7FBD8328B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侦测类主要是检测某些事件发生（并做出反应），或者是主动读取某些信息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08E786-4216-45F2-862D-D7FBD8328B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BF812B-C032-45E8-ABE9-CC3D372FACD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DF4E1D-8AC2-401E-B33A-12C05253EAA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advTm="0">
        <p159:morph option="byObject"/>
      </p:transition>
    </mc:Choice>
    <mc:Fallback>
      <p:transition spd="slow" advTm="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BF812B-C032-45E8-ABE9-CC3D372FACD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DF4E1D-8AC2-401E-B33A-12C05253EAA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advTm="0">
        <p159:morph option="byObject"/>
      </p:transition>
    </mc:Choice>
    <mc:Fallback>
      <p:transition spd="slow" advTm="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BF812B-C032-45E8-ABE9-CC3D372FACD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DF4E1D-8AC2-401E-B33A-12C05253EAA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advTm="0">
        <p159:morph option="byObject"/>
      </p:transition>
    </mc:Choice>
    <mc:Fallback>
      <p:transition spd="slow" advTm="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BF812B-C032-45E8-ABE9-CC3D372FACD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DF4E1D-8AC2-401E-B33A-12C05253EAA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advTm="0">
        <p159:morph option="byObject"/>
      </p:transition>
    </mc:Choice>
    <mc:Fallback>
      <p:transition spd="slow" advTm="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BF812B-C032-45E8-ABE9-CC3D372FACD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DF4E1D-8AC2-401E-B33A-12C05253EAA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advTm="0">
        <p159:morph option="byObject"/>
      </p:transition>
    </mc:Choice>
    <mc:Fallback>
      <p:transition spd="slow" advTm="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BF812B-C032-45E8-ABE9-CC3D372FACD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DF4E1D-8AC2-401E-B33A-12C05253EAA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advTm="0">
        <p159:morph option="byObject"/>
      </p:transition>
    </mc:Choice>
    <mc:Fallback>
      <p:transition spd="slow" advTm="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 userDrawn="1"/>
        </p:nvSpPr>
        <p:spPr>
          <a:xfrm>
            <a:off x="8712796" y="4533563"/>
            <a:ext cx="77513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模板下载：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www.1ppt.com/moban/          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行业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www.1ppt.com/hangye/ 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节日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www.1ppt.com/jieri/    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素材：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www.1ppt.com/sucai/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背景图片：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www.1ppt.com/beijing/  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图表：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www.1ppt.com/tubiao/      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精美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www.1ppt.com/xiazai/   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www.1ppt.com/powerpoint/      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课件：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www.1ppt.com/kejian/             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字体下载：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www.1ppt.com/ziti/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工作总结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www.1ppt.com/xiazai/zongjie/ 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工作计划：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www.1ppt.com/xiazai/jihua/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商务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www.1ppt.com/moban/shangwu/  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个人简历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www.1ppt.com/xiazai/jianli/  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毕业答辩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www.1ppt.com/xiazai/dabian/  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工作汇报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www.1ppt.com/xiazai/huibao/    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 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BF812B-C032-45E8-ABE9-CC3D372FACD1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DF4E1D-8AC2-401E-B33A-12C05253EAA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advTm="0">
        <p159:morph option="byObject"/>
      </p:transition>
    </mc:Choice>
    <mc:Fallback>
      <p:transition spd="slow" advTm="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85750" y="85725"/>
            <a:ext cx="11610975" cy="668655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493653" y="935520"/>
            <a:ext cx="1054699" cy="498696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>
          <a:blip r:embed="rId4" cstate="screen"/>
          <a:stretch>
            <a:fillRect/>
          </a:stretch>
        </p:blipFill>
        <p:spPr>
          <a:xfrm>
            <a:off x="483697" y="5566146"/>
            <a:ext cx="1860677" cy="137847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>
          <a:blip r:embed="rId5" cstate="screen"/>
          <a:stretch>
            <a:fillRect/>
          </a:stretch>
        </p:blipFill>
        <p:spPr>
          <a:xfrm>
            <a:off x="9715500" y="5540995"/>
            <a:ext cx="1918638" cy="142877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advTm="0">
        <p159:morph option="byObject"/>
      </p:transition>
    </mc:Choice>
    <mc:Fallback>
      <p:transition spd="slow" advTm="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BF812B-C032-45E8-ABE9-CC3D372FACD1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DF4E1D-8AC2-401E-B33A-12C05253EAA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advTm="0">
        <p159:morph option="byObject"/>
      </p:transition>
    </mc:Choice>
    <mc:Fallback>
      <p:transition spd="slow" advTm="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BF812B-C032-45E8-ABE9-CC3D372FACD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DF4E1D-8AC2-401E-B33A-12C05253EAA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advTm="0">
        <p159:morph option="byObject"/>
      </p:transition>
    </mc:Choice>
    <mc:Fallback>
      <p:transition spd="slow" advTm="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BF812B-C032-45E8-ABE9-CC3D372FACD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DF4E1D-8AC2-401E-B33A-12C05253EAA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advTm="0">
        <p159:morph option="byObject"/>
      </p:transition>
    </mc:Choice>
    <mc:Fallback>
      <p:transition spd="slow" advTm="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BF812B-C032-45E8-ABE9-CC3D372FACD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DF4E1D-8AC2-401E-B33A-12C05253EAAA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advTm="0">
        <p159:morph option="byObject"/>
      </p:transition>
    </mc:Choice>
    <mc:Fallback>
      <p:transition spd="slow" advTm="0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12.png"/><Relationship Id="rId8" Type="http://schemas.openxmlformats.org/officeDocument/2006/relationships/image" Target="../media/image11.png"/><Relationship Id="rId7" Type="http://schemas.openxmlformats.org/officeDocument/2006/relationships/image" Target="../media/image10.png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2.png"/><Relationship Id="rId3" Type="http://schemas.openxmlformats.org/officeDocument/2006/relationships/image" Target="../media/image7.png"/><Relationship Id="rId21" Type="http://schemas.openxmlformats.org/officeDocument/2006/relationships/notesSlide" Target="../notesSlides/notesSlide1.xml"/><Relationship Id="rId20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19" Type="http://schemas.openxmlformats.org/officeDocument/2006/relationships/image" Target="../media/image22.jpeg"/><Relationship Id="rId18" Type="http://schemas.openxmlformats.org/officeDocument/2006/relationships/image" Target="../media/image21.jpeg"/><Relationship Id="rId17" Type="http://schemas.openxmlformats.org/officeDocument/2006/relationships/image" Target="../media/image20.png"/><Relationship Id="rId16" Type="http://schemas.openxmlformats.org/officeDocument/2006/relationships/image" Target="../media/image19.png"/><Relationship Id="rId15" Type="http://schemas.openxmlformats.org/officeDocument/2006/relationships/image" Target="../media/image18.png"/><Relationship Id="rId14" Type="http://schemas.openxmlformats.org/officeDocument/2006/relationships/image" Target="../media/image17.png"/><Relationship Id="rId13" Type="http://schemas.openxmlformats.org/officeDocument/2006/relationships/image" Target="../media/image16.png"/><Relationship Id="rId12" Type="http://schemas.openxmlformats.org/officeDocument/2006/relationships/image" Target="../media/image15.png"/><Relationship Id="rId11" Type="http://schemas.openxmlformats.org/officeDocument/2006/relationships/image" Target="../media/image14.png"/><Relationship Id="rId10" Type="http://schemas.openxmlformats.org/officeDocument/2006/relationships/image" Target="../media/image13.png"/><Relationship Id="rId1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0.xml"/><Relationship Id="rId6" Type="http://schemas.openxmlformats.org/officeDocument/2006/relationships/slideLayout" Target="../slideLayouts/slideLayout6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Relationship Id="rId3" Type="http://schemas.openxmlformats.org/officeDocument/2006/relationships/image" Target="../media/image41.png"/><Relationship Id="rId2" Type="http://schemas.openxmlformats.org/officeDocument/2006/relationships/image" Target="../media/image28.png"/><Relationship Id="rId1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image" Target="../media/image12.png"/><Relationship Id="rId8" Type="http://schemas.openxmlformats.org/officeDocument/2006/relationships/image" Target="../media/image10.png"/><Relationship Id="rId7" Type="http://schemas.openxmlformats.org/officeDocument/2006/relationships/image" Target="../media/image29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5" Type="http://schemas.openxmlformats.org/officeDocument/2006/relationships/notesSlide" Target="../notesSlides/notesSlide11.xml"/><Relationship Id="rId14" Type="http://schemas.openxmlformats.org/officeDocument/2006/relationships/slideLayout" Target="../slideLayouts/slideLayout2.xml"/><Relationship Id="rId13" Type="http://schemas.openxmlformats.org/officeDocument/2006/relationships/image" Target="../media/image25.png"/><Relationship Id="rId12" Type="http://schemas.openxmlformats.org/officeDocument/2006/relationships/image" Target="../media/image24.png"/><Relationship Id="rId11" Type="http://schemas.openxmlformats.org/officeDocument/2006/relationships/image" Target="../media/image4.png"/><Relationship Id="rId10" Type="http://schemas.openxmlformats.org/officeDocument/2006/relationships/image" Target="../media/image3.png"/><Relationship Id="rId1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45.png"/><Relationship Id="rId2" Type="http://schemas.openxmlformats.org/officeDocument/2006/relationships/image" Target="../media/image28.png"/><Relationship Id="rId1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46.png"/><Relationship Id="rId2" Type="http://schemas.openxmlformats.org/officeDocument/2006/relationships/image" Target="../media/image28.png"/><Relationship Id="rId1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47.png"/><Relationship Id="rId2" Type="http://schemas.openxmlformats.org/officeDocument/2006/relationships/image" Target="../media/image28.png"/><Relationship Id="rId1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48.png"/><Relationship Id="rId2" Type="http://schemas.openxmlformats.org/officeDocument/2006/relationships/image" Target="../media/image28.png"/><Relationship Id="rId1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28.png"/><Relationship Id="rId1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.xml"/><Relationship Id="rId5" Type="http://schemas.openxmlformats.org/officeDocument/2006/relationships/slideLayout" Target="../slideLayouts/slideLayout6.xml"/><Relationship Id="rId4" Type="http://schemas.openxmlformats.org/officeDocument/2006/relationships/image" Target="../media/image50.png"/><Relationship Id="rId3" Type="http://schemas.openxmlformats.org/officeDocument/2006/relationships/image" Target="../media/image49.png"/><Relationship Id="rId2" Type="http://schemas.openxmlformats.org/officeDocument/2006/relationships/image" Target="../media/image28.png"/><Relationship Id="rId1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8.xml"/><Relationship Id="rId5" Type="http://schemas.openxmlformats.org/officeDocument/2006/relationships/slideLayout" Target="../slideLayouts/slideLayout6.xml"/><Relationship Id="rId4" Type="http://schemas.openxmlformats.org/officeDocument/2006/relationships/image" Target="../media/image52.png"/><Relationship Id="rId3" Type="http://schemas.openxmlformats.org/officeDocument/2006/relationships/image" Target="../media/image51.png"/><Relationship Id="rId2" Type="http://schemas.openxmlformats.org/officeDocument/2006/relationships/image" Target="../media/image28.png"/><Relationship Id="rId1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9.xml"/><Relationship Id="rId5" Type="http://schemas.openxmlformats.org/officeDocument/2006/relationships/slideLayout" Target="../slideLayouts/slideLayout6.xml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28.png"/><Relationship Id="rId1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3.png"/><Relationship Id="rId8" Type="http://schemas.openxmlformats.org/officeDocument/2006/relationships/image" Target="../media/image26.png"/><Relationship Id="rId7" Type="http://schemas.openxmlformats.org/officeDocument/2006/relationships/image" Target="../media/image25.png"/><Relationship Id="rId6" Type="http://schemas.openxmlformats.org/officeDocument/2006/relationships/image" Target="../media/image9.png"/><Relationship Id="rId5" Type="http://schemas.openxmlformats.org/officeDocument/2006/relationships/image" Target="../media/image24.png"/><Relationship Id="rId4" Type="http://schemas.openxmlformats.org/officeDocument/2006/relationships/image" Target="../media/image2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1" Type="http://schemas.openxmlformats.org/officeDocument/2006/relationships/notesSlide" Target="../notesSlides/notesSlide2.xml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23.pn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55.png"/><Relationship Id="rId2" Type="http://schemas.openxmlformats.org/officeDocument/2006/relationships/image" Target="../media/image28.png"/><Relationship Id="rId1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1.xml"/><Relationship Id="rId6" Type="http://schemas.openxmlformats.org/officeDocument/2006/relationships/slideLayout" Target="../slideLayouts/slideLayout6.xml"/><Relationship Id="rId5" Type="http://schemas.openxmlformats.org/officeDocument/2006/relationships/image" Target="../media/image56.png"/><Relationship Id="rId4" Type="http://schemas.microsoft.com/office/2007/relationships/media" Target="../media/media1.mp4"/><Relationship Id="rId3" Type="http://schemas.openxmlformats.org/officeDocument/2006/relationships/video" Target="../media/media1.mp4"/><Relationship Id="rId2" Type="http://schemas.openxmlformats.org/officeDocument/2006/relationships/image" Target="../media/image28.png"/><Relationship Id="rId1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2.png"/><Relationship Id="rId8" Type="http://schemas.openxmlformats.org/officeDocument/2006/relationships/image" Target="../media/image10.png"/><Relationship Id="rId7" Type="http://schemas.openxmlformats.org/officeDocument/2006/relationships/image" Target="../media/image29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5" Type="http://schemas.openxmlformats.org/officeDocument/2006/relationships/notesSlide" Target="../notesSlides/notesSlide22.xml"/><Relationship Id="rId14" Type="http://schemas.openxmlformats.org/officeDocument/2006/relationships/slideLayout" Target="../slideLayouts/slideLayout2.xml"/><Relationship Id="rId13" Type="http://schemas.openxmlformats.org/officeDocument/2006/relationships/image" Target="../media/image25.png"/><Relationship Id="rId12" Type="http://schemas.openxmlformats.org/officeDocument/2006/relationships/image" Target="../media/image24.png"/><Relationship Id="rId11" Type="http://schemas.openxmlformats.org/officeDocument/2006/relationships/image" Target="../media/image4.png"/><Relationship Id="rId10" Type="http://schemas.openxmlformats.org/officeDocument/2006/relationships/image" Target="../media/image3.png"/><Relationship Id="rId1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28.png"/><Relationship Id="rId1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image" Target="../media/image12.png"/><Relationship Id="rId8" Type="http://schemas.openxmlformats.org/officeDocument/2006/relationships/image" Target="../media/image10.png"/><Relationship Id="rId7" Type="http://schemas.openxmlformats.org/officeDocument/2006/relationships/image" Target="../media/image29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5" Type="http://schemas.openxmlformats.org/officeDocument/2006/relationships/notesSlide" Target="../notesSlides/notesSlide3.xml"/><Relationship Id="rId14" Type="http://schemas.openxmlformats.org/officeDocument/2006/relationships/slideLayout" Target="../slideLayouts/slideLayout2.xml"/><Relationship Id="rId13" Type="http://schemas.openxmlformats.org/officeDocument/2006/relationships/image" Target="../media/image25.png"/><Relationship Id="rId12" Type="http://schemas.openxmlformats.org/officeDocument/2006/relationships/image" Target="../media/image24.png"/><Relationship Id="rId11" Type="http://schemas.openxmlformats.org/officeDocument/2006/relationships/image" Target="../media/image4.png"/><Relationship Id="rId10" Type="http://schemas.openxmlformats.org/officeDocument/2006/relationships/image" Target="../media/image3.png"/><Relationship Id="rId1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6.xml"/><Relationship Id="rId4" Type="http://schemas.openxmlformats.org/officeDocument/2006/relationships/image" Target="../media/image32.png"/><Relationship Id="rId3" Type="http://schemas.openxmlformats.org/officeDocument/2006/relationships/image" Target="../media/image31.png"/><Relationship Id="rId2" Type="http://schemas.openxmlformats.org/officeDocument/2006/relationships/image" Target="../media/image28.png"/><Relationship Id="rId1" Type="http://schemas.openxmlformats.org/officeDocument/2006/relationships/image" Target="../media/image30.png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5.xml"/><Relationship Id="rId6" Type="http://schemas.openxmlformats.org/officeDocument/2006/relationships/slideLayout" Target="../slideLayouts/slideLayout6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Relationship Id="rId3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image" Target="../media/image30.png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6.xml"/><Relationship Id="rId4" Type="http://schemas.openxmlformats.org/officeDocument/2006/relationships/image" Target="../media/image37.png"/><Relationship Id="rId3" Type="http://schemas.openxmlformats.org/officeDocument/2006/relationships/image" Target="../media/image36.png"/><Relationship Id="rId2" Type="http://schemas.openxmlformats.org/officeDocument/2006/relationships/image" Target="../media/image28.png"/><Relationship Id="rId1" Type="http://schemas.openxmlformats.org/officeDocument/2006/relationships/image" Target="../media/image30.png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6.xml"/><Relationship Id="rId4" Type="http://schemas.openxmlformats.org/officeDocument/2006/relationships/image" Target="../media/image38.png"/><Relationship Id="rId3" Type="http://schemas.openxmlformats.org/officeDocument/2006/relationships/image" Target="../media/image36.png"/><Relationship Id="rId2" Type="http://schemas.openxmlformats.org/officeDocument/2006/relationships/image" Target="../media/image28.png"/><Relationship Id="rId1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8.xml"/><Relationship Id="rId6" Type="http://schemas.openxmlformats.org/officeDocument/2006/relationships/slideLayout" Target="../slideLayouts/slideLayout6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Relationship Id="rId3" Type="http://schemas.openxmlformats.org/officeDocument/2006/relationships/image" Target="../media/image36.png"/><Relationship Id="rId2" Type="http://schemas.openxmlformats.org/officeDocument/2006/relationships/image" Target="../media/image28.png"/><Relationship Id="rId1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6.xml"/><Relationship Id="rId4" Type="http://schemas.openxmlformats.org/officeDocument/2006/relationships/image" Target="../media/image42.png"/><Relationship Id="rId3" Type="http://schemas.openxmlformats.org/officeDocument/2006/relationships/image" Target="../media/image41.png"/><Relationship Id="rId2" Type="http://schemas.openxmlformats.org/officeDocument/2006/relationships/image" Target="../media/image28.png"/><Relationship Id="rId1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27626" y="335933"/>
            <a:ext cx="11441759" cy="5883467"/>
            <a:chOff x="341926" y="208486"/>
            <a:chExt cx="11441759" cy="5883467"/>
          </a:xfrm>
        </p:grpSpPr>
        <p:pic>
          <p:nvPicPr>
            <p:cNvPr id="135" name="图片 134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907478" y="208803"/>
              <a:ext cx="10876207" cy="5883150"/>
            </a:xfrm>
            <a:prstGeom prst="rect">
              <a:avLst/>
            </a:prstGeom>
          </p:spPr>
        </p:pic>
        <p:pic>
          <p:nvPicPr>
            <p:cNvPr id="136" name="图片 13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64231" y="208725"/>
              <a:ext cx="10876207" cy="5846571"/>
            </a:xfrm>
            <a:prstGeom prst="rect">
              <a:avLst/>
            </a:prstGeom>
          </p:spPr>
        </p:pic>
        <p:pic>
          <p:nvPicPr>
            <p:cNvPr id="137" name="图片 13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3773" y="208486"/>
              <a:ext cx="10876207" cy="5785605"/>
            </a:xfrm>
            <a:prstGeom prst="rect">
              <a:avLst/>
            </a:prstGeom>
          </p:spPr>
        </p:pic>
        <p:pic>
          <p:nvPicPr>
            <p:cNvPr id="143" name="图片 14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1926" y="784490"/>
              <a:ext cx="1054699" cy="4986960"/>
            </a:xfrm>
            <a:prstGeom prst="rect">
              <a:avLst/>
            </a:prstGeom>
          </p:spPr>
        </p:pic>
      </p:grpSp>
      <p:pic>
        <p:nvPicPr>
          <p:cNvPr id="138" name="图片 137"/>
          <p:cNvPicPr>
            <a:picLocks noChangeAspect="1"/>
          </p:cNvPicPr>
          <p:nvPr/>
        </p:nvPicPr>
        <p:blipFill rotWithShape="1">
          <a:blip r:embed="rId5" cstate="screen"/>
          <a:srcRect/>
          <a:stretch>
            <a:fillRect/>
          </a:stretch>
        </p:blipFill>
        <p:spPr>
          <a:xfrm>
            <a:off x="8924521" y="650102"/>
            <a:ext cx="2208207" cy="792549"/>
          </a:xfrm>
          <a:prstGeom prst="rect">
            <a:avLst/>
          </a:prstGeom>
        </p:spPr>
      </p:pic>
      <p:pic>
        <p:nvPicPr>
          <p:cNvPr id="139" name="图片 13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91102" y="4789583"/>
            <a:ext cx="2316681" cy="1268078"/>
          </a:xfrm>
          <a:prstGeom prst="rect">
            <a:avLst/>
          </a:prstGeom>
        </p:spPr>
      </p:pic>
      <p:pic>
        <p:nvPicPr>
          <p:cNvPr id="140" name="图片 13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16731" y="2216430"/>
            <a:ext cx="2523963" cy="2505673"/>
          </a:xfrm>
          <a:prstGeom prst="rect">
            <a:avLst/>
          </a:prstGeom>
        </p:spPr>
      </p:pic>
      <p:pic>
        <p:nvPicPr>
          <p:cNvPr id="141" name="图片 14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92299" y="4352327"/>
            <a:ext cx="3145809" cy="2505673"/>
          </a:xfrm>
          <a:prstGeom prst="rect">
            <a:avLst/>
          </a:prstGeom>
        </p:spPr>
      </p:pic>
      <p:pic>
        <p:nvPicPr>
          <p:cNvPr id="142" name="图片 14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34750" y="2009307"/>
            <a:ext cx="871804" cy="865707"/>
          </a:xfrm>
          <a:prstGeom prst="rect">
            <a:avLst/>
          </a:prstGeom>
        </p:spPr>
      </p:pic>
      <p:pic>
        <p:nvPicPr>
          <p:cNvPr id="148" name="图片 14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70892" y="2012390"/>
            <a:ext cx="536389" cy="564996"/>
          </a:xfrm>
          <a:prstGeom prst="rect">
            <a:avLst/>
          </a:prstGeom>
        </p:spPr>
      </p:pic>
      <p:pic>
        <p:nvPicPr>
          <p:cNvPr id="149" name="图片 14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90140" y="2549387"/>
            <a:ext cx="1208661" cy="1201510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4099650" y="1100419"/>
            <a:ext cx="896190" cy="1012024"/>
            <a:chOff x="4312426" y="962812"/>
            <a:chExt cx="896190" cy="1012024"/>
          </a:xfrm>
        </p:grpSpPr>
        <p:pic>
          <p:nvPicPr>
            <p:cNvPr id="144" name="图片 143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312426" y="962812"/>
              <a:ext cx="896190" cy="1012024"/>
            </a:xfrm>
            <a:prstGeom prst="rect">
              <a:avLst/>
            </a:prstGeom>
          </p:spPr>
        </p:pic>
        <p:sp>
          <p:nvSpPr>
            <p:cNvPr id="117" name="文本框 116"/>
            <p:cNvSpPr txBox="1"/>
            <p:nvPr/>
          </p:nvSpPr>
          <p:spPr>
            <a:xfrm>
              <a:off x="4541583" y="1059708"/>
              <a:ext cx="48343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400" b="1" dirty="0">
                  <a:solidFill>
                    <a:schemeClr val="bg1"/>
                  </a:solidFill>
                </a:rPr>
                <a:t>2</a:t>
              </a:r>
              <a:endParaRPr lang="zh-CN" altLang="en-US" sz="4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5127042" y="1051637"/>
            <a:ext cx="969348" cy="1091279"/>
            <a:chOff x="5339818" y="914030"/>
            <a:chExt cx="969348" cy="1091279"/>
          </a:xfrm>
        </p:grpSpPr>
        <p:pic>
          <p:nvPicPr>
            <p:cNvPr id="147" name="图片 146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339818" y="914030"/>
              <a:ext cx="969348" cy="1091279"/>
            </a:xfrm>
            <a:prstGeom prst="rect">
              <a:avLst/>
            </a:prstGeom>
          </p:spPr>
        </p:pic>
        <p:sp>
          <p:nvSpPr>
            <p:cNvPr id="125" name="文本框 124"/>
            <p:cNvSpPr txBox="1"/>
            <p:nvPr/>
          </p:nvSpPr>
          <p:spPr>
            <a:xfrm>
              <a:off x="5567070" y="1059708"/>
              <a:ext cx="48343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400" b="1" dirty="0">
                  <a:solidFill>
                    <a:schemeClr val="bg1"/>
                  </a:solidFill>
                </a:rPr>
                <a:t>0</a:t>
              </a:r>
              <a:endParaRPr lang="zh-CN" altLang="en-US" sz="4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6267519" y="1178936"/>
            <a:ext cx="768163" cy="883997"/>
            <a:chOff x="6480295" y="1041329"/>
            <a:chExt cx="768163" cy="883997"/>
          </a:xfrm>
        </p:grpSpPr>
        <p:pic>
          <p:nvPicPr>
            <p:cNvPr id="146" name="图片 145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6480295" y="1041329"/>
              <a:ext cx="768163" cy="883997"/>
            </a:xfrm>
            <a:prstGeom prst="rect">
              <a:avLst/>
            </a:prstGeom>
          </p:spPr>
        </p:pic>
        <p:sp>
          <p:nvSpPr>
            <p:cNvPr id="126" name="文本框 125"/>
            <p:cNvSpPr txBox="1"/>
            <p:nvPr/>
          </p:nvSpPr>
          <p:spPr>
            <a:xfrm>
              <a:off x="6635097" y="1059708"/>
              <a:ext cx="483435" cy="7683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400" b="1" dirty="0">
                  <a:solidFill>
                    <a:schemeClr val="bg1"/>
                  </a:solidFill>
                </a:rPr>
                <a:t>2</a:t>
              </a:r>
              <a:endParaRPr lang="zh-CN" altLang="en-US" sz="4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7329758" y="1154161"/>
            <a:ext cx="768163" cy="890093"/>
            <a:chOff x="7542534" y="1016554"/>
            <a:chExt cx="768163" cy="890093"/>
          </a:xfrm>
        </p:grpSpPr>
        <p:pic>
          <p:nvPicPr>
            <p:cNvPr id="145" name="图片 144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7542534" y="1016554"/>
              <a:ext cx="768163" cy="890093"/>
            </a:xfrm>
            <a:prstGeom prst="rect">
              <a:avLst/>
            </a:prstGeom>
          </p:spPr>
        </p:pic>
        <p:sp>
          <p:nvSpPr>
            <p:cNvPr id="127" name="文本框 126"/>
            <p:cNvSpPr txBox="1"/>
            <p:nvPr/>
          </p:nvSpPr>
          <p:spPr>
            <a:xfrm>
              <a:off x="7666431" y="1059708"/>
              <a:ext cx="48343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400" b="1" dirty="0">
                  <a:solidFill>
                    <a:schemeClr val="bg1"/>
                  </a:solidFill>
                </a:rPr>
                <a:t>2</a:t>
              </a:r>
              <a:endParaRPr lang="zh-CN" altLang="en-US" sz="4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28" name="文本框 127"/>
          <p:cNvSpPr txBox="1"/>
          <p:nvPr/>
        </p:nvSpPr>
        <p:spPr>
          <a:xfrm>
            <a:off x="2902415" y="4073406"/>
            <a:ext cx="68961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夏日体W" panose="00020600040101010101" pitchFamily="18" charset="-122"/>
                <a:ea typeface="汉仪夏日体W" panose="00020600040101010101" pitchFamily="18" charset="-122"/>
              </a:rPr>
              <a:t>授课教师：华南师范大学软件学院服务队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汉仪夏日体W" panose="00020600040101010101" pitchFamily="18" charset="-122"/>
              <a:ea typeface="汉仪夏日体W" panose="00020600040101010101" pitchFamily="18" charset="-122"/>
            </a:endParaRPr>
          </a:p>
        </p:txBody>
      </p:sp>
      <p:sp>
        <p:nvSpPr>
          <p:cNvPr id="114" name="文本框 113"/>
          <p:cNvSpPr txBox="1"/>
          <p:nvPr/>
        </p:nvSpPr>
        <p:spPr>
          <a:xfrm>
            <a:off x="2833653" y="2493365"/>
            <a:ext cx="708988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Tx/>
              <a:buSzTx/>
              <a:buNone/>
            </a:pPr>
            <a:r>
              <a:rPr lang="zh-CN" altLang="en-US" sz="6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汉仪夏日体W" panose="00020600040101010101" pitchFamily="18" charset="-122"/>
                <a:ea typeface="汉仪夏日体W" panose="00020600040101010101" pitchFamily="18" charset="-122"/>
              </a:rPr>
              <a:t>第六课：广播</a:t>
            </a:r>
            <a:r>
              <a:rPr lang="en-US" altLang="zh-CN" sz="6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汉仪夏日体W" panose="00020600040101010101" pitchFamily="18" charset="-122"/>
                <a:ea typeface="汉仪夏日体W" panose="00020600040101010101" pitchFamily="18" charset="-122"/>
              </a:rPr>
              <a:t>&amp;</a:t>
            </a:r>
            <a:r>
              <a:rPr lang="zh-CN" altLang="en-US" sz="6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汉仪夏日体W" panose="00020600040101010101" pitchFamily="18" charset="-122"/>
                <a:ea typeface="汉仪夏日体W" panose="00020600040101010101" pitchFamily="18" charset="-122"/>
              </a:rPr>
              <a:t>侦测</a:t>
            </a:r>
            <a:endParaRPr lang="zh-CN" altLang="en-US" sz="6000" b="1" dirty="0">
              <a:solidFill>
                <a:schemeClr val="tx1">
                  <a:lumMod val="75000"/>
                  <a:lumOff val="25000"/>
                </a:schemeClr>
              </a:solidFill>
              <a:latin typeface="汉仪夏日体W" panose="00020600040101010101" pitchFamily="18" charset="-122"/>
              <a:ea typeface="汉仪夏日体W" panose="00020600040101010101" pitchFamily="18" charset="-122"/>
            </a:endParaRPr>
          </a:p>
        </p:txBody>
      </p:sp>
      <p:pic>
        <p:nvPicPr>
          <p:cNvPr id="150" name="图片 149"/>
          <p:cNvPicPr>
            <a:picLocks noChangeAspect="1"/>
          </p:cNvPicPr>
          <p:nvPr/>
        </p:nvPicPr>
        <p:blipFill rotWithShape="1">
          <a:blip r:embed="rId16" cstate="screen"/>
          <a:srcRect t="-10904" r="-11007"/>
          <a:stretch>
            <a:fillRect/>
          </a:stretch>
        </p:blipFill>
        <p:spPr>
          <a:xfrm>
            <a:off x="1737029" y="901425"/>
            <a:ext cx="1219200" cy="578451"/>
          </a:xfrm>
          <a:prstGeom prst="rect">
            <a:avLst/>
          </a:prstGeom>
        </p:spPr>
      </p:pic>
      <p:pic>
        <p:nvPicPr>
          <p:cNvPr id="3" name="图片 2" descr="透明华师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123295" y="-635"/>
            <a:ext cx="1068705" cy="1042035"/>
          </a:xfrm>
          <a:prstGeom prst="rect">
            <a:avLst/>
          </a:prstGeom>
        </p:spPr>
      </p:pic>
      <p:pic>
        <p:nvPicPr>
          <p:cNvPr id="11" name="图片 10" descr="logo2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654540" y="0"/>
            <a:ext cx="1468755" cy="1119505"/>
          </a:xfrm>
          <a:prstGeom prst="rect">
            <a:avLst/>
          </a:prstGeom>
        </p:spPr>
      </p:pic>
      <p:pic>
        <p:nvPicPr>
          <p:cNvPr id="12" name="图片 11" descr="logo1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502015" y="-16510"/>
            <a:ext cx="1152525" cy="11525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advTm="0">
        <p159:morph option="byObject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75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75" accel="100000" fill="hold">
                                          <p:stCondLst>
                                            <p:cond delay="675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37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675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75" accel="100000" fill="hold">
                                          <p:stCondLst>
                                            <p:cond delay="675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37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675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75" accel="100000" fill="hold">
                                          <p:stCondLst>
                                            <p:cond delay="675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37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75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75" accel="100000" fill="hold">
                                          <p:stCondLst>
                                            <p:cond delay="675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000"/>
                            </p:stCondLst>
                            <p:childTnLst>
                              <p:par>
                                <p:cTn id="4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75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75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75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75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000"/>
                            </p:stCondLst>
                            <p:childTnLst>
                              <p:par>
                                <p:cTn id="5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4500"/>
                            </p:stCondLst>
                            <p:childTnLst>
                              <p:par>
                                <p:cTn id="6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 tmFilter="0,0; .5, 1; 1, 1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4400"/>
                            </p:stCondLst>
                            <p:childTnLst>
                              <p:par>
                                <p:cTn id="73" presetID="2" presetClass="entr" presetSubtype="12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8" grpId="0"/>
      <p:bldP spid="11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26144" y="1083456"/>
            <a:ext cx="10339712" cy="115834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352" y="297309"/>
            <a:ext cx="676715" cy="707197"/>
          </a:xfrm>
          <a:prstGeom prst="rect">
            <a:avLst/>
          </a:prstGeom>
        </p:spPr>
      </p:pic>
      <p:sp>
        <p:nvSpPr>
          <p:cNvPr id="25" name="文本框 24"/>
          <p:cNvSpPr txBox="1"/>
          <p:nvPr/>
        </p:nvSpPr>
        <p:spPr>
          <a:xfrm>
            <a:off x="1568807" y="498542"/>
            <a:ext cx="76983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汉仪夏日体W" panose="00020600040101010101" pitchFamily="18" charset="-122"/>
                <a:ea typeface="汉仪夏日体W" panose="00020600040101010101" pitchFamily="18" charset="-122"/>
              </a:rPr>
              <a:t>侦测</a:t>
            </a:r>
            <a:r>
              <a: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汉仪夏日体W" panose="00020600040101010101" pitchFamily="18" charset="-122"/>
                <a:ea typeface="汉仪夏日体W" panose="00020600040101010101" pitchFamily="18" charset="-122"/>
              </a:rPr>
              <a:t>——</a:t>
            </a:r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汉仪夏日体W" panose="00020600040101010101" pitchFamily="18" charset="-122"/>
                <a:ea typeface="汉仪夏日体W" panose="00020600040101010101" pitchFamily="18" charset="-122"/>
              </a:rPr>
              <a:t>附加功能简单讲解</a:t>
            </a:r>
            <a:r>
              <a: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汉仪夏日体W" panose="00020600040101010101" pitchFamily="18" charset="-122"/>
                <a:ea typeface="汉仪夏日体W" panose="00020600040101010101" pitchFamily="18" charset="-122"/>
              </a:rPr>
              <a:t>——</a:t>
            </a:r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汉仪夏日体W" panose="00020600040101010101" pitchFamily="18" charset="-122"/>
                <a:ea typeface="汉仪夏日体W" panose="00020600040101010101" pitchFamily="18" charset="-122"/>
              </a:rPr>
              <a:t>计时 </a:t>
            </a:r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夏日体W" panose="00020600040101010101" pitchFamily="18" charset="-122"/>
                <a:ea typeface="汉仪夏日体W" panose="00020600040101010101" pitchFamily="18" charset="-122"/>
              </a:rPr>
              <a:t> 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汉仪夏日体W" panose="00020600040101010101" pitchFamily="18" charset="-122"/>
              <a:ea typeface="汉仪夏日体W" panose="00020600040101010101" pitchFamily="18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17602" y="1752600"/>
            <a:ext cx="35963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/>
              <a:t>计时模块</a:t>
            </a:r>
            <a:endParaRPr lang="zh-CN" altLang="en-US" sz="3200" b="1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1891" y="1698515"/>
            <a:ext cx="3104109" cy="2157092"/>
          </a:xfrm>
          <a:prstGeom prst="rect">
            <a:avLst/>
          </a:prstGeom>
        </p:spPr>
      </p:pic>
      <p:sp>
        <p:nvSpPr>
          <p:cNvPr id="11" name="箭头: 右 10"/>
          <p:cNvSpPr/>
          <p:nvPr/>
        </p:nvSpPr>
        <p:spPr>
          <a:xfrm rot="10800000">
            <a:off x="5717292" y="1966876"/>
            <a:ext cx="1283582" cy="378871"/>
          </a:xfrm>
          <a:prstGeom prst="rightArrow">
            <a:avLst>
              <a:gd name="adj1" fmla="val 50000"/>
              <a:gd name="adj2" fmla="val 122511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7266845" y="1925478"/>
            <a:ext cx="38665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可以与运算模块结合起来</a:t>
            </a:r>
            <a:r>
              <a:rPr lang="en-US" altLang="zh-CN" sz="2400" dirty="0"/>
              <a:t>(</a:t>
            </a:r>
            <a:r>
              <a:rPr lang="zh-CN" altLang="en-US" sz="2400" dirty="0"/>
              <a:t>单位：秒）</a:t>
            </a:r>
            <a:endParaRPr lang="zh-CN" altLang="en-US" sz="24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0498" y="2777061"/>
            <a:ext cx="4055358" cy="364311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646" y="1279017"/>
            <a:ext cx="6562214" cy="5374085"/>
          </a:xfrm>
          <a:prstGeom prst="rect">
            <a:avLst/>
          </a:prstGeom>
        </p:spPr>
      </p:pic>
      <p:sp>
        <p:nvSpPr>
          <p:cNvPr id="6" name="箭头: 右 5"/>
          <p:cNvSpPr/>
          <p:nvPr/>
        </p:nvSpPr>
        <p:spPr>
          <a:xfrm rot="10800000">
            <a:off x="5303409" y="3910602"/>
            <a:ext cx="1868770" cy="378871"/>
          </a:xfrm>
          <a:prstGeom prst="rightArrow">
            <a:avLst>
              <a:gd name="adj1" fmla="val 50000"/>
              <a:gd name="adj2" fmla="val 122511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advTm="0">
        <p159:morph option="byObject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905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 tmFilter="0,0; .5, 1; 1, 1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11" grpId="0" animBg="1"/>
      <p:bldP spid="12" grpId="0"/>
      <p:bldP spid="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66774" y="476256"/>
            <a:ext cx="11805470" cy="5905487"/>
            <a:chOff x="-65032" y="149809"/>
            <a:chExt cx="11805470" cy="5905487"/>
          </a:xfrm>
        </p:grpSpPr>
        <p:pic>
          <p:nvPicPr>
            <p:cNvPr id="135" name="图片 134"/>
            <p:cNvPicPr>
              <a:picLocks noChangeAspect="1"/>
            </p:cNvPicPr>
            <p:nvPr/>
          </p:nvPicPr>
          <p:blipFill rotWithShape="1">
            <a:blip r:embed="rId1" cstate="screen"/>
            <a:srcRect/>
            <a:stretch>
              <a:fillRect/>
            </a:stretch>
          </p:blipFill>
          <p:spPr>
            <a:xfrm flipH="1">
              <a:off x="-65032" y="149809"/>
              <a:ext cx="715787" cy="5883150"/>
            </a:xfrm>
            <a:prstGeom prst="rect">
              <a:avLst/>
            </a:prstGeom>
          </p:spPr>
        </p:pic>
        <p:pic>
          <p:nvPicPr>
            <p:cNvPr id="136" name="图片 13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64231" y="208725"/>
              <a:ext cx="10876207" cy="5846571"/>
            </a:xfrm>
            <a:prstGeom prst="rect">
              <a:avLst/>
            </a:prstGeom>
          </p:spPr>
        </p:pic>
        <p:pic>
          <p:nvPicPr>
            <p:cNvPr id="137" name="图片 13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3773" y="208486"/>
              <a:ext cx="10876207" cy="5785605"/>
            </a:xfrm>
            <a:prstGeom prst="rect">
              <a:avLst/>
            </a:prstGeom>
          </p:spPr>
        </p:pic>
        <p:pic>
          <p:nvPicPr>
            <p:cNvPr id="143" name="图片 14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1926" y="784490"/>
              <a:ext cx="1054699" cy="4986960"/>
            </a:xfrm>
            <a:prstGeom prst="rect">
              <a:avLst/>
            </a:prstGeom>
          </p:spPr>
        </p:pic>
      </p:grpSp>
      <p:pic>
        <p:nvPicPr>
          <p:cNvPr id="16" name="图片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7749" y="908769"/>
            <a:ext cx="4233851" cy="4558065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93895" y="655034"/>
            <a:ext cx="676715" cy="707197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46329" y="1497556"/>
            <a:ext cx="1286367" cy="1280271"/>
          </a:xfrm>
          <a:prstGeom prst="rect">
            <a:avLst/>
          </a:prstGeom>
        </p:spPr>
      </p:pic>
      <p:sp>
        <p:nvSpPr>
          <p:cNvPr id="114" name="文本框 113"/>
          <p:cNvSpPr txBox="1"/>
          <p:nvPr/>
        </p:nvSpPr>
        <p:spPr>
          <a:xfrm>
            <a:off x="5085714" y="1871700"/>
            <a:ext cx="8837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Impact" panose="020B0806030902050204" pitchFamily="34" charset="0"/>
                <a:ea typeface="汉仪夏日体W" panose="00020600040101010101" pitchFamily="18" charset="-122"/>
              </a:rPr>
              <a:t>02</a:t>
            </a:r>
            <a:endParaRPr lang="zh-CN" altLang="en-US" sz="4000" dirty="0">
              <a:solidFill>
                <a:schemeClr val="tx1">
                  <a:lumMod val="75000"/>
                  <a:lumOff val="25000"/>
                </a:schemeClr>
              </a:solidFill>
              <a:latin typeface="Impact" panose="020B0806030902050204" pitchFamily="34" charset="0"/>
              <a:ea typeface="汉仪夏日体W" panose="00020600040101010101" pitchFamily="18" charset="-122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31031" y="2078823"/>
            <a:ext cx="2523963" cy="2505673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49050" y="1871700"/>
            <a:ext cx="871804" cy="865707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10" cstate="screen"/>
          <a:stretch>
            <a:fillRect/>
          </a:stretch>
        </p:blipFill>
        <p:spPr>
          <a:xfrm>
            <a:off x="234585" y="5381592"/>
            <a:ext cx="2109790" cy="1563027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839627" y="5358275"/>
            <a:ext cx="2175511" cy="1620061"/>
          </a:xfrm>
          <a:prstGeom prst="rect">
            <a:avLst/>
          </a:prstGeom>
        </p:spPr>
      </p:pic>
      <p:sp>
        <p:nvSpPr>
          <p:cNvPr id="24" name="文本框 23"/>
          <p:cNvSpPr txBox="1"/>
          <p:nvPr/>
        </p:nvSpPr>
        <p:spPr>
          <a:xfrm>
            <a:off x="5035020" y="2541470"/>
            <a:ext cx="22242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汉仪夏日体W" panose="00020600040101010101" pitchFamily="18" charset="-122"/>
                <a:ea typeface="汉仪夏日体W" panose="00020600040101010101" pitchFamily="18" charset="-122"/>
                <a:sym typeface="+mn-ea"/>
              </a:rPr>
              <a:t>程序制作</a:t>
            </a:r>
            <a:endParaRPr lang="zh-CN" altLang="en-US" sz="3600" b="1" dirty="0">
              <a:solidFill>
                <a:schemeClr val="tx1">
                  <a:lumMod val="75000"/>
                  <a:lumOff val="25000"/>
                </a:schemeClr>
              </a:solidFill>
              <a:latin typeface="汉仪夏日体W" panose="00020600040101010101" pitchFamily="18" charset="-122"/>
              <a:ea typeface="汉仪夏日体W" panose="00020600040101010101" pitchFamily="18" charset="-122"/>
            </a:endParaRP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 rotWithShape="1">
          <a:blip r:embed="rId12" cstate="screen"/>
          <a:srcRect/>
          <a:stretch>
            <a:fillRect/>
          </a:stretch>
        </p:blipFill>
        <p:spPr>
          <a:xfrm>
            <a:off x="9840686" y="700328"/>
            <a:ext cx="1581397" cy="567580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 rotWithShape="1">
          <a:blip r:embed="rId13" cstate="screen"/>
          <a:srcRect t="-10904" r="-11007"/>
          <a:stretch>
            <a:fillRect/>
          </a:stretch>
        </p:blipFill>
        <p:spPr>
          <a:xfrm>
            <a:off x="1688602" y="733680"/>
            <a:ext cx="1125990" cy="53422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0"/>
    </mc:Choice>
    <mc:Fallback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000"/>
                            </p:stCondLst>
                            <p:childTnLst>
                              <p:par>
                                <p:cTn id="50" presetID="38" presetClass="entr" presetSubtype="0" accel="5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52" dur="22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53" dur="227" fill="hold">
                                          <p:stCondLst>
                                            <p:cond delay="227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22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78" decel="50000" autoRev="1" fill="hold">
                                          <p:stCondLst>
                                            <p:cond delay="227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68" fill="hold">
                                          <p:stCondLst>
                                            <p:cond delay="432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3250"/>
                            </p:stCondLst>
                            <p:childTnLst>
                              <p:par>
                                <p:cTn id="58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" grpId="0"/>
      <p:bldP spid="2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26144" y="1083456"/>
            <a:ext cx="10339712" cy="115834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352" y="297309"/>
            <a:ext cx="676715" cy="707197"/>
          </a:xfrm>
          <a:prstGeom prst="rect">
            <a:avLst/>
          </a:prstGeom>
        </p:spPr>
      </p:pic>
      <p:sp>
        <p:nvSpPr>
          <p:cNvPr id="45" name="文本框 44"/>
          <p:cNvSpPr txBox="1"/>
          <p:nvPr/>
        </p:nvSpPr>
        <p:spPr>
          <a:xfrm>
            <a:off x="1568807" y="498542"/>
            <a:ext cx="62619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汉仪夏日体W" panose="00020600040101010101" pitchFamily="18" charset="-122"/>
                <a:ea typeface="汉仪夏日体W" panose="00020600040101010101" pitchFamily="18" charset="-122"/>
              </a:rPr>
              <a:t>简单程序制作</a:t>
            </a:r>
            <a:r>
              <a: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汉仪夏日体W" panose="00020600040101010101" pitchFamily="18" charset="-122"/>
                <a:ea typeface="汉仪夏日体W" panose="00020600040101010101" pitchFamily="18" charset="-122"/>
              </a:rPr>
              <a:t>——</a:t>
            </a:r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汉仪夏日体W" panose="00020600040101010101" pitchFamily="18" charset="-122"/>
                <a:ea typeface="汉仪夏日体W" panose="00020600040101010101" pitchFamily="18" charset="-122"/>
              </a:rPr>
              <a:t>小熊猫吃蛋糕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汉仪夏日体W" panose="00020600040101010101" pitchFamily="18" charset="-122"/>
              <a:ea typeface="汉仪夏日体W" panose="00020600040101010101" pitchFamily="18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26144" y="1639728"/>
            <a:ext cx="38665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让我们利用广播与侦测制作一个小程序</a:t>
            </a:r>
            <a:endParaRPr lang="zh-CN" altLang="en-US" sz="2400" dirty="0"/>
          </a:p>
        </p:txBody>
      </p:sp>
      <p:sp>
        <p:nvSpPr>
          <p:cNvPr id="16" name="文本框 15"/>
          <p:cNvSpPr txBox="1"/>
          <p:nvPr/>
        </p:nvSpPr>
        <p:spPr>
          <a:xfrm>
            <a:off x="926143" y="2921056"/>
            <a:ext cx="38665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我们需要控制小熊猫移动到蛋糕的位置</a:t>
            </a:r>
            <a:endParaRPr lang="zh-CN" altLang="en-US" sz="2400" dirty="0"/>
          </a:p>
        </p:txBody>
      </p:sp>
      <p:sp>
        <p:nvSpPr>
          <p:cNvPr id="17" name="文本框 16"/>
          <p:cNvSpPr txBox="1"/>
          <p:nvPr/>
        </p:nvSpPr>
        <p:spPr>
          <a:xfrm>
            <a:off x="926144" y="4387275"/>
            <a:ext cx="38665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但这个过程中会有敌人来阻挡！</a:t>
            </a:r>
            <a:endParaRPr lang="zh-CN" altLang="en-US" sz="2400" dirty="0"/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2670" y="1278240"/>
            <a:ext cx="6590866" cy="53660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advTm="0">
        <p159:morph option="byObject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905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 tmFilter="0,0; .5, 1; 1, 1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6" grpId="0"/>
      <p:bldP spid="16" grpId="0"/>
      <p:bldP spid="1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26144" y="1083456"/>
            <a:ext cx="10339712" cy="115834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352" y="297309"/>
            <a:ext cx="676715" cy="707197"/>
          </a:xfrm>
          <a:prstGeom prst="rect">
            <a:avLst/>
          </a:prstGeom>
        </p:spPr>
      </p:pic>
      <p:sp>
        <p:nvSpPr>
          <p:cNvPr id="45" name="文本框 44"/>
          <p:cNvSpPr txBox="1"/>
          <p:nvPr/>
        </p:nvSpPr>
        <p:spPr>
          <a:xfrm>
            <a:off x="1568807" y="498542"/>
            <a:ext cx="62619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汉仪夏日体W" panose="00020600040101010101" pitchFamily="18" charset="-122"/>
                <a:ea typeface="汉仪夏日体W" panose="00020600040101010101" pitchFamily="18" charset="-122"/>
              </a:rPr>
              <a:t>简单程序制作</a:t>
            </a:r>
            <a:r>
              <a: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汉仪夏日体W" panose="00020600040101010101" pitchFamily="18" charset="-122"/>
                <a:ea typeface="汉仪夏日体W" panose="00020600040101010101" pitchFamily="18" charset="-122"/>
              </a:rPr>
              <a:t>——</a:t>
            </a:r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汉仪夏日体W" panose="00020600040101010101" pitchFamily="18" charset="-122"/>
                <a:ea typeface="汉仪夏日体W" panose="00020600040101010101" pitchFamily="18" charset="-122"/>
              </a:rPr>
              <a:t>小熊猫吃蛋糕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汉仪夏日体W" panose="00020600040101010101" pitchFamily="18" charset="-122"/>
              <a:ea typeface="汉仪夏日体W" panose="00020600040101010101" pitchFamily="18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26144" y="1568315"/>
            <a:ext cx="51698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首先，</a:t>
            </a:r>
            <a:r>
              <a:rPr lang="zh-CN" altLang="en-US" sz="2400" b="1" dirty="0"/>
              <a:t>初始化</a:t>
            </a:r>
            <a:r>
              <a:rPr lang="zh-CN" altLang="en-US" sz="2400" dirty="0"/>
              <a:t>小熊猫位置，</a:t>
            </a:r>
            <a:endParaRPr lang="en-US" altLang="zh-CN" sz="2400" dirty="0"/>
          </a:p>
          <a:p>
            <a:r>
              <a:rPr lang="zh-CN" altLang="en-US" sz="2400" dirty="0"/>
              <a:t>加上</a:t>
            </a:r>
            <a:r>
              <a:rPr lang="zh-CN" altLang="en-US" sz="2400" b="1" dirty="0"/>
              <a:t>判断</a:t>
            </a:r>
            <a:r>
              <a:rPr lang="zh-CN" altLang="en-US" sz="2400" dirty="0"/>
              <a:t>游戏胜利与结束的语句</a:t>
            </a:r>
            <a:endParaRPr lang="zh-CN" altLang="en-US" sz="24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702" y="2627787"/>
            <a:ext cx="9880869" cy="3731671"/>
          </a:xfrm>
          <a:prstGeom prst="rect">
            <a:avLst/>
          </a:prstGeom>
        </p:spPr>
      </p:pic>
      <p:sp>
        <p:nvSpPr>
          <p:cNvPr id="4" name="箭头: 右 3"/>
          <p:cNvSpPr/>
          <p:nvPr/>
        </p:nvSpPr>
        <p:spPr>
          <a:xfrm rot="10800000">
            <a:off x="7370334" y="3495962"/>
            <a:ext cx="1554591" cy="427129"/>
          </a:xfrm>
          <a:prstGeom prst="rightArrow">
            <a:avLst>
              <a:gd name="adj1" fmla="val 50000"/>
              <a:gd name="adj2" fmla="val 122511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9144000" y="3044840"/>
            <a:ext cx="19145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选择合适的位置作为起点就可以啦</a:t>
            </a:r>
            <a:endParaRPr lang="zh-CN" altLang="en-US" sz="24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advTm="0">
        <p159:morph option="byObject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905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 tmFilter="0,0; .5, 1; 1, 1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6" grpId="0"/>
      <p:bldP spid="4" grpId="0" animBg="1"/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26144" y="1083456"/>
            <a:ext cx="10339712" cy="115834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352" y="297309"/>
            <a:ext cx="676715" cy="707197"/>
          </a:xfrm>
          <a:prstGeom prst="rect">
            <a:avLst/>
          </a:prstGeom>
        </p:spPr>
      </p:pic>
      <p:sp>
        <p:nvSpPr>
          <p:cNvPr id="45" name="文本框 44"/>
          <p:cNvSpPr txBox="1"/>
          <p:nvPr/>
        </p:nvSpPr>
        <p:spPr>
          <a:xfrm>
            <a:off x="1568807" y="498542"/>
            <a:ext cx="62619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汉仪夏日体W" panose="00020600040101010101" pitchFamily="18" charset="-122"/>
                <a:ea typeface="汉仪夏日体W" panose="00020600040101010101" pitchFamily="18" charset="-122"/>
              </a:rPr>
              <a:t>简单程序制作</a:t>
            </a:r>
            <a:r>
              <a: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汉仪夏日体W" panose="00020600040101010101" pitchFamily="18" charset="-122"/>
                <a:ea typeface="汉仪夏日体W" panose="00020600040101010101" pitchFamily="18" charset="-122"/>
              </a:rPr>
              <a:t>——</a:t>
            </a:r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汉仪夏日体W" panose="00020600040101010101" pitchFamily="18" charset="-122"/>
                <a:ea typeface="汉仪夏日体W" panose="00020600040101010101" pitchFamily="18" charset="-122"/>
              </a:rPr>
              <a:t>小熊猫吃蛋糕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汉仪夏日体W" panose="00020600040101010101" pitchFamily="18" charset="-122"/>
              <a:ea typeface="汉仪夏日体W" panose="00020600040101010101" pitchFamily="18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26144" y="1568315"/>
            <a:ext cx="5169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接着我们使用侦测模块来输入操作</a:t>
            </a:r>
            <a:endParaRPr lang="en-US" altLang="zh-CN" sz="2400" dirty="0"/>
          </a:p>
        </p:txBody>
      </p:sp>
      <p:sp>
        <p:nvSpPr>
          <p:cNvPr id="5" name="文本框 4"/>
          <p:cNvSpPr txBox="1"/>
          <p:nvPr/>
        </p:nvSpPr>
        <p:spPr>
          <a:xfrm>
            <a:off x="6797253" y="3013501"/>
            <a:ext cx="36897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利用重复执行加判断有助于我们更快输入键盘指令</a:t>
            </a:r>
            <a:endParaRPr lang="zh-CN" altLang="en-US" sz="2400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069" y="2029980"/>
            <a:ext cx="4421148" cy="4634644"/>
          </a:xfrm>
          <a:prstGeom prst="rect">
            <a:avLst/>
          </a:prstGeom>
        </p:spPr>
      </p:pic>
      <p:sp>
        <p:nvSpPr>
          <p:cNvPr id="4" name="箭头: 右 3"/>
          <p:cNvSpPr/>
          <p:nvPr/>
        </p:nvSpPr>
        <p:spPr>
          <a:xfrm rot="10800000">
            <a:off x="4953000" y="3303047"/>
            <a:ext cx="1554591" cy="427129"/>
          </a:xfrm>
          <a:prstGeom prst="rightArrow">
            <a:avLst>
              <a:gd name="adj1" fmla="val 50000"/>
              <a:gd name="adj2" fmla="val 122511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6096000" y="4702065"/>
            <a:ext cx="36897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此处将小熊猫的移动信息广播出去（需要自己命名）</a:t>
            </a:r>
            <a:endParaRPr lang="zh-CN" altLang="en-US" sz="2400" dirty="0"/>
          </a:p>
        </p:txBody>
      </p:sp>
      <p:sp>
        <p:nvSpPr>
          <p:cNvPr id="9" name="箭头: 右 8"/>
          <p:cNvSpPr/>
          <p:nvPr/>
        </p:nvSpPr>
        <p:spPr>
          <a:xfrm rot="10800000">
            <a:off x="4371975" y="4964734"/>
            <a:ext cx="1554591" cy="427129"/>
          </a:xfrm>
          <a:prstGeom prst="rightArrow">
            <a:avLst>
              <a:gd name="adj1" fmla="val 50000"/>
              <a:gd name="adj2" fmla="val 122511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advTm="0">
        <p159:morph option="byObject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905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 tmFilter="0,0; .5, 1; 1, 1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6" grpId="0"/>
      <p:bldP spid="5" grpId="0"/>
      <p:bldP spid="4" grpId="0" animBg="1"/>
      <p:bldP spid="8" grpId="0"/>
      <p:bldP spid="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26144" y="1083456"/>
            <a:ext cx="10339712" cy="115834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352" y="297309"/>
            <a:ext cx="676715" cy="707197"/>
          </a:xfrm>
          <a:prstGeom prst="rect">
            <a:avLst/>
          </a:prstGeom>
        </p:spPr>
      </p:pic>
      <p:sp>
        <p:nvSpPr>
          <p:cNvPr id="45" name="文本框 44"/>
          <p:cNvSpPr txBox="1"/>
          <p:nvPr/>
        </p:nvSpPr>
        <p:spPr>
          <a:xfrm>
            <a:off x="1568807" y="498542"/>
            <a:ext cx="62619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汉仪夏日体W" panose="00020600040101010101" pitchFamily="18" charset="-122"/>
                <a:ea typeface="汉仪夏日体W" panose="00020600040101010101" pitchFamily="18" charset="-122"/>
              </a:rPr>
              <a:t>简单程序制作</a:t>
            </a:r>
            <a:r>
              <a: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汉仪夏日体W" panose="00020600040101010101" pitchFamily="18" charset="-122"/>
                <a:ea typeface="汉仪夏日体W" panose="00020600040101010101" pitchFamily="18" charset="-122"/>
              </a:rPr>
              <a:t>——</a:t>
            </a:r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汉仪夏日体W" panose="00020600040101010101" pitchFamily="18" charset="-122"/>
                <a:ea typeface="汉仪夏日体W" panose="00020600040101010101" pitchFamily="18" charset="-122"/>
              </a:rPr>
              <a:t>小熊猫吃蛋糕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汉仪夏日体W" panose="00020600040101010101" pitchFamily="18" charset="-122"/>
              <a:ea typeface="汉仪夏日体W" panose="00020600040101010101" pitchFamily="18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060708" y="2435090"/>
            <a:ext cx="32743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完整的控制输入模块</a:t>
            </a:r>
            <a:endParaRPr lang="en-US" altLang="zh-CN" sz="24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9761" y="1376281"/>
            <a:ext cx="4937684" cy="5167529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1060708" y="3960045"/>
            <a:ext cx="32743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其实就是复制粘贴然后修改数据啦</a:t>
            </a:r>
            <a:endParaRPr lang="en-US" altLang="zh-CN" sz="24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advTm="0">
        <p159:morph option="byObject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905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 tmFilter="0,0; .5, 1; 1, 1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6" grpId="0"/>
      <p:bldP spid="1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26144" y="1083456"/>
            <a:ext cx="10339712" cy="115834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352" y="297309"/>
            <a:ext cx="676715" cy="707197"/>
          </a:xfrm>
          <a:prstGeom prst="rect">
            <a:avLst/>
          </a:prstGeom>
        </p:spPr>
      </p:pic>
      <p:sp>
        <p:nvSpPr>
          <p:cNvPr id="45" name="文本框 44"/>
          <p:cNvSpPr txBox="1"/>
          <p:nvPr/>
        </p:nvSpPr>
        <p:spPr>
          <a:xfrm>
            <a:off x="1568807" y="498542"/>
            <a:ext cx="62619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汉仪夏日体W" panose="00020600040101010101" pitchFamily="18" charset="-122"/>
                <a:ea typeface="汉仪夏日体W" panose="00020600040101010101" pitchFamily="18" charset="-122"/>
              </a:rPr>
              <a:t>简单程序制作</a:t>
            </a:r>
            <a:r>
              <a: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汉仪夏日体W" panose="00020600040101010101" pitchFamily="18" charset="-122"/>
                <a:ea typeface="汉仪夏日体W" panose="00020600040101010101" pitchFamily="18" charset="-122"/>
              </a:rPr>
              <a:t>——</a:t>
            </a:r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汉仪夏日体W" panose="00020600040101010101" pitchFamily="18" charset="-122"/>
                <a:ea typeface="汉仪夏日体W" panose="00020600040101010101" pitchFamily="18" charset="-122"/>
              </a:rPr>
              <a:t>小熊猫吃蛋糕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汉仪夏日体W" panose="00020600040101010101" pitchFamily="18" charset="-122"/>
              <a:ea typeface="汉仪夏日体W" panose="00020600040101010101" pitchFamily="18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26144" y="1596895"/>
            <a:ext cx="3760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接下来对另外的角色编程</a:t>
            </a:r>
            <a:endParaRPr lang="en-US" altLang="zh-CN" sz="2400" dirty="0"/>
          </a:p>
        </p:txBody>
      </p:sp>
      <p:sp>
        <p:nvSpPr>
          <p:cNvPr id="2" name="文本框 1"/>
          <p:cNvSpPr txBox="1"/>
          <p:nvPr/>
        </p:nvSpPr>
        <p:spPr>
          <a:xfrm>
            <a:off x="939605" y="2626759"/>
            <a:ext cx="37601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其他角色的目标是阻止小熊猫，那么就要根据小熊猫的移动情况来移动</a:t>
            </a:r>
            <a:endParaRPr lang="en-US" altLang="zh-CN" sz="2400" dirty="0"/>
          </a:p>
        </p:txBody>
      </p:sp>
      <p:sp>
        <p:nvSpPr>
          <p:cNvPr id="4" name="文本框 3"/>
          <p:cNvSpPr txBox="1"/>
          <p:nvPr/>
        </p:nvSpPr>
        <p:spPr>
          <a:xfrm>
            <a:off x="926144" y="4507772"/>
            <a:ext cx="37601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这时候就要用到我们的广播啦</a:t>
            </a:r>
            <a:endParaRPr lang="en-US" altLang="zh-CN" sz="24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advTm="0">
        <p159:morph option="byObject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905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 tmFilter="0,0; .5, 1; 1, 1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6" grpId="0"/>
      <p:bldP spid="2" grpId="0"/>
      <p:bldP spid="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26144" y="1083456"/>
            <a:ext cx="10339712" cy="115834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352" y="297309"/>
            <a:ext cx="676715" cy="707197"/>
          </a:xfrm>
          <a:prstGeom prst="rect">
            <a:avLst/>
          </a:prstGeom>
        </p:spPr>
      </p:pic>
      <p:sp>
        <p:nvSpPr>
          <p:cNvPr id="45" name="文本框 44"/>
          <p:cNvSpPr txBox="1"/>
          <p:nvPr/>
        </p:nvSpPr>
        <p:spPr>
          <a:xfrm>
            <a:off x="1568807" y="498542"/>
            <a:ext cx="62619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汉仪夏日体W" panose="00020600040101010101" pitchFamily="18" charset="-122"/>
                <a:ea typeface="汉仪夏日体W" panose="00020600040101010101" pitchFamily="18" charset="-122"/>
              </a:rPr>
              <a:t>简单程序制作</a:t>
            </a:r>
            <a:r>
              <a: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汉仪夏日体W" panose="00020600040101010101" pitchFamily="18" charset="-122"/>
                <a:ea typeface="汉仪夏日体W" panose="00020600040101010101" pitchFamily="18" charset="-122"/>
              </a:rPr>
              <a:t>——</a:t>
            </a:r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汉仪夏日体W" panose="00020600040101010101" pitchFamily="18" charset="-122"/>
                <a:ea typeface="汉仪夏日体W" panose="00020600040101010101" pitchFamily="18" charset="-122"/>
              </a:rPr>
              <a:t>小熊猫吃蛋糕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汉仪夏日体W" panose="00020600040101010101" pitchFamily="18" charset="-122"/>
              <a:ea typeface="汉仪夏日体W" panose="00020600040101010101" pitchFamily="18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2100" y="1431292"/>
            <a:ext cx="6132435" cy="5120204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09600" y="2058811"/>
            <a:ext cx="32994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首先，是位置的初始化</a:t>
            </a:r>
            <a:endParaRPr lang="zh-CN" altLang="en-US" sz="2400" dirty="0"/>
          </a:p>
        </p:txBody>
      </p:sp>
      <p:sp>
        <p:nvSpPr>
          <p:cNvPr id="5" name="箭头: 右 4"/>
          <p:cNvSpPr/>
          <p:nvPr/>
        </p:nvSpPr>
        <p:spPr>
          <a:xfrm>
            <a:off x="3909022" y="2093966"/>
            <a:ext cx="1358304" cy="391357"/>
          </a:xfrm>
          <a:prstGeom prst="rightArrow">
            <a:avLst>
              <a:gd name="adj1" fmla="val 50000"/>
              <a:gd name="adj2" fmla="val 122511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9650" y="1407754"/>
            <a:ext cx="1832650" cy="1696337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609600" y="3205449"/>
            <a:ext cx="32994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其次，为了阻挡，我们让蛇跟着小熊猫移动，挡在小熊猫前面</a:t>
            </a:r>
            <a:endParaRPr lang="zh-CN" altLang="en-US" sz="2400" dirty="0"/>
          </a:p>
        </p:txBody>
      </p:sp>
      <p:sp>
        <p:nvSpPr>
          <p:cNvPr id="11" name="箭头: 右 10"/>
          <p:cNvSpPr/>
          <p:nvPr/>
        </p:nvSpPr>
        <p:spPr>
          <a:xfrm>
            <a:off x="3909022" y="3609936"/>
            <a:ext cx="1358304" cy="391357"/>
          </a:xfrm>
          <a:prstGeom prst="rightArrow">
            <a:avLst>
              <a:gd name="adj1" fmla="val 50000"/>
              <a:gd name="adj2" fmla="val 122511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609600" y="4664241"/>
            <a:ext cx="32994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同时移动速度比小熊猫略快</a:t>
            </a:r>
            <a:endParaRPr lang="zh-CN" altLang="en-US" sz="24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advTm="0">
        <p159:morph option="byObject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 animBg="1"/>
      <p:bldP spid="10" grpId="0"/>
      <p:bldP spid="11" grpId="0" animBg="1"/>
      <p:bldP spid="1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26144" y="1083456"/>
            <a:ext cx="10339712" cy="115834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352" y="297309"/>
            <a:ext cx="676715" cy="707197"/>
          </a:xfrm>
          <a:prstGeom prst="rect">
            <a:avLst/>
          </a:prstGeom>
        </p:spPr>
      </p:pic>
      <p:sp>
        <p:nvSpPr>
          <p:cNvPr id="45" name="文本框 44"/>
          <p:cNvSpPr txBox="1"/>
          <p:nvPr/>
        </p:nvSpPr>
        <p:spPr>
          <a:xfrm>
            <a:off x="1568807" y="498542"/>
            <a:ext cx="62619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汉仪夏日体W" panose="00020600040101010101" pitchFamily="18" charset="-122"/>
                <a:ea typeface="汉仪夏日体W" panose="00020600040101010101" pitchFamily="18" charset="-122"/>
              </a:rPr>
              <a:t>简单程序制作</a:t>
            </a:r>
            <a:r>
              <a: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汉仪夏日体W" panose="00020600040101010101" pitchFamily="18" charset="-122"/>
                <a:ea typeface="汉仪夏日体W" panose="00020600040101010101" pitchFamily="18" charset="-122"/>
              </a:rPr>
              <a:t>——</a:t>
            </a:r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汉仪夏日体W" panose="00020600040101010101" pitchFamily="18" charset="-122"/>
                <a:ea typeface="汉仪夏日体W" panose="00020600040101010101" pitchFamily="18" charset="-122"/>
              </a:rPr>
              <a:t>小熊猫吃蛋糕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汉仪夏日体W" panose="00020600040101010101" pitchFamily="18" charset="-122"/>
              <a:ea typeface="汉仪夏日体W" panose="00020600040101010101" pitchFamily="18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09600" y="2058811"/>
            <a:ext cx="32994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同样地，位置的初始化</a:t>
            </a:r>
            <a:endParaRPr lang="zh-CN" altLang="en-US" sz="2400" dirty="0"/>
          </a:p>
        </p:txBody>
      </p:sp>
      <p:sp>
        <p:nvSpPr>
          <p:cNvPr id="5" name="箭头: 右 4"/>
          <p:cNvSpPr/>
          <p:nvPr/>
        </p:nvSpPr>
        <p:spPr>
          <a:xfrm>
            <a:off x="3909022" y="2093966"/>
            <a:ext cx="1358304" cy="391357"/>
          </a:xfrm>
          <a:prstGeom prst="rightArrow">
            <a:avLst>
              <a:gd name="adj1" fmla="val 50000"/>
              <a:gd name="adj2" fmla="val 122511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609600" y="3205449"/>
            <a:ext cx="32994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这次我们让蝙蝠和小熊猫反着运动</a:t>
            </a:r>
            <a:endParaRPr lang="zh-CN" altLang="en-US" sz="2400" dirty="0"/>
          </a:p>
        </p:txBody>
      </p:sp>
      <p:sp>
        <p:nvSpPr>
          <p:cNvPr id="11" name="箭头: 右 10"/>
          <p:cNvSpPr/>
          <p:nvPr/>
        </p:nvSpPr>
        <p:spPr>
          <a:xfrm>
            <a:off x="3909022" y="3609936"/>
            <a:ext cx="1358304" cy="391357"/>
          </a:xfrm>
          <a:prstGeom prst="rightArrow">
            <a:avLst>
              <a:gd name="adj1" fmla="val 50000"/>
              <a:gd name="adj2" fmla="val 122511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609600" y="4440933"/>
            <a:ext cx="32994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以不同的方式阻挡小熊猫</a:t>
            </a:r>
            <a:endParaRPr lang="zh-CN" altLang="en-US" sz="24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2100" y="1512110"/>
            <a:ext cx="5973338" cy="484734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6375" y="1405049"/>
            <a:ext cx="1693582" cy="176918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advTm="0">
        <p159:morph option="byObject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 animBg="1"/>
      <p:bldP spid="10" grpId="0"/>
      <p:bldP spid="11" grpId="0" animBg="1"/>
      <p:bldP spid="1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26144" y="1083456"/>
            <a:ext cx="10339712" cy="115834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352" y="297309"/>
            <a:ext cx="676715" cy="707197"/>
          </a:xfrm>
          <a:prstGeom prst="rect">
            <a:avLst/>
          </a:prstGeom>
        </p:spPr>
      </p:pic>
      <p:sp>
        <p:nvSpPr>
          <p:cNvPr id="45" name="文本框 44"/>
          <p:cNvSpPr txBox="1"/>
          <p:nvPr/>
        </p:nvSpPr>
        <p:spPr>
          <a:xfrm>
            <a:off x="1568807" y="498542"/>
            <a:ext cx="62619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汉仪夏日体W" panose="00020600040101010101" pitchFamily="18" charset="-122"/>
                <a:ea typeface="汉仪夏日体W" panose="00020600040101010101" pitchFamily="18" charset="-122"/>
              </a:rPr>
              <a:t>简单程序制作</a:t>
            </a:r>
            <a:r>
              <a: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汉仪夏日体W" panose="00020600040101010101" pitchFamily="18" charset="-122"/>
                <a:ea typeface="汉仪夏日体W" panose="00020600040101010101" pitchFamily="18" charset="-122"/>
              </a:rPr>
              <a:t>——</a:t>
            </a:r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汉仪夏日体W" panose="00020600040101010101" pitchFamily="18" charset="-122"/>
                <a:ea typeface="汉仪夏日体W" panose="00020600040101010101" pitchFamily="18" charset="-122"/>
              </a:rPr>
              <a:t>小熊猫吃蛋糕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汉仪夏日体W" panose="00020600040101010101" pitchFamily="18" charset="-122"/>
              <a:ea typeface="汉仪夏日体W" panose="00020600040101010101" pitchFamily="18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155959" y="1860709"/>
            <a:ext cx="32994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最后我们显示计时器</a:t>
            </a:r>
            <a:endParaRPr lang="zh-CN" altLang="en-US" sz="24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0558" y="1386015"/>
            <a:ext cx="3705070" cy="1461154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155959" y="4363558"/>
            <a:ext cx="32994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不要忘了初始化计时器</a:t>
            </a:r>
            <a:endParaRPr lang="zh-CN" altLang="en-US" sz="2400" dirty="0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9761" y="2991842"/>
            <a:ext cx="3614283" cy="35975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advTm="0">
        <p159:morph option="byObject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89273" y="379044"/>
            <a:ext cx="11805470" cy="5905487"/>
            <a:chOff x="-65032" y="149809"/>
            <a:chExt cx="11805470" cy="5905487"/>
          </a:xfrm>
        </p:grpSpPr>
        <p:pic>
          <p:nvPicPr>
            <p:cNvPr id="135" name="图片 134"/>
            <p:cNvPicPr>
              <a:picLocks noChangeAspect="1"/>
            </p:cNvPicPr>
            <p:nvPr/>
          </p:nvPicPr>
          <p:blipFill rotWithShape="1">
            <a:blip r:embed="rId1" cstate="screen"/>
            <a:srcRect/>
            <a:stretch>
              <a:fillRect/>
            </a:stretch>
          </p:blipFill>
          <p:spPr>
            <a:xfrm flipH="1">
              <a:off x="-65032" y="149809"/>
              <a:ext cx="715787" cy="5883150"/>
            </a:xfrm>
            <a:prstGeom prst="rect">
              <a:avLst/>
            </a:prstGeom>
          </p:spPr>
        </p:pic>
        <p:pic>
          <p:nvPicPr>
            <p:cNvPr id="136" name="图片 13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64231" y="208725"/>
              <a:ext cx="10876207" cy="5846571"/>
            </a:xfrm>
            <a:prstGeom prst="rect">
              <a:avLst/>
            </a:prstGeom>
          </p:spPr>
        </p:pic>
        <p:pic>
          <p:nvPicPr>
            <p:cNvPr id="137" name="图片 13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3773" y="208486"/>
              <a:ext cx="10876207" cy="5785605"/>
            </a:xfrm>
            <a:prstGeom prst="rect">
              <a:avLst/>
            </a:prstGeom>
          </p:spPr>
        </p:pic>
        <p:pic>
          <p:nvPicPr>
            <p:cNvPr id="143" name="图片 14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1926" y="784490"/>
              <a:ext cx="1054699" cy="4986960"/>
            </a:xfrm>
            <a:prstGeom prst="rect">
              <a:avLst/>
            </a:prstGeom>
          </p:spPr>
        </p:pic>
      </p:grpSp>
      <p:pic>
        <p:nvPicPr>
          <p:cNvPr id="138" name="图片 137"/>
          <p:cNvPicPr>
            <a:picLocks noChangeAspect="1"/>
          </p:cNvPicPr>
          <p:nvPr/>
        </p:nvPicPr>
        <p:blipFill rotWithShape="1">
          <a:blip r:embed="rId5" cstate="screen"/>
          <a:srcRect/>
          <a:stretch>
            <a:fillRect/>
          </a:stretch>
        </p:blipFill>
        <p:spPr>
          <a:xfrm>
            <a:off x="9964511" y="957503"/>
            <a:ext cx="1581397" cy="567580"/>
          </a:xfrm>
          <a:prstGeom prst="rect">
            <a:avLst/>
          </a:prstGeom>
        </p:spPr>
      </p:pic>
      <p:pic>
        <p:nvPicPr>
          <p:cNvPr id="139" name="图片 13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29227" y="4909151"/>
            <a:ext cx="2316681" cy="1268078"/>
          </a:xfrm>
          <a:prstGeom prst="rect">
            <a:avLst/>
          </a:prstGeom>
        </p:spPr>
      </p:pic>
      <p:sp>
        <p:nvSpPr>
          <p:cNvPr id="114" name="文本框 113"/>
          <p:cNvSpPr txBox="1"/>
          <p:nvPr/>
        </p:nvSpPr>
        <p:spPr>
          <a:xfrm>
            <a:off x="4421679" y="991656"/>
            <a:ext cx="3596293" cy="9351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zh-CN" alt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夏日体W" panose="00020600040101010101" pitchFamily="18" charset="-122"/>
                <a:ea typeface="汉仪夏日体W" panose="00020600040101010101" pitchFamily="18" charset="-122"/>
              </a:rPr>
              <a:t>课程大纲</a:t>
            </a:r>
            <a:endParaRPr lang="en-US" altLang="zh-CN" sz="4400" dirty="0">
              <a:solidFill>
                <a:schemeClr val="tx1">
                  <a:lumMod val="75000"/>
                  <a:lumOff val="25000"/>
                </a:schemeClr>
              </a:solidFill>
              <a:latin typeface="汉仪夏日体W" panose="00020600040101010101" pitchFamily="18" charset="-122"/>
              <a:ea typeface="汉仪夏日体W" panose="00020600040101010101" pitchFamily="18" charset="-122"/>
            </a:endParaRPr>
          </a:p>
          <a:p>
            <a:pPr algn="ctr">
              <a:lnSpc>
                <a:spcPct val="80000"/>
              </a:lnSpc>
            </a:pP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夏日体W" panose="00020600040101010101" pitchFamily="18" charset="-122"/>
                <a:ea typeface="汉仪夏日体W" panose="00020600040101010101" pitchFamily="18" charset="-122"/>
              </a:rPr>
              <a:t>Teaching </a:t>
            </a:r>
            <a:r>
              <a:rPr lang="en-US" altLang="zh-CN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汉仪夏日体W" panose="00020600040101010101" pitchFamily="18" charset="-122"/>
                <a:ea typeface="汉仪夏日体W" panose="00020600040101010101" pitchFamily="18" charset="-122"/>
              </a:rPr>
              <a:t>Programme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汉仪夏日体W" panose="00020600040101010101" pitchFamily="18" charset="-122"/>
              <a:ea typeface="汉仪夏日体W" panose="00020600040101010101" pitchFamily="18" charset="-122"/>
            </a:endParaRPr>
          </a:p>
        </p:txBody>
      </p:sp>
      <p:pic>
        <p:nvPicPr>
          <p:cNvPr id="150" name="图片 149"/>
          <p:cNvPicPr>
            <a:picLocks noChangeAspect="1"/>
          </p:cNvPicPr>
          <p:nvPr/>
        </p:nvPicPr>
        <p:blipFill rotWithShape="1">
          <a:blip r:embed="rId7" cstate="screen"/>
          <a:srcRect t="-10904" r="-11007"/>
          <a:stretch>
            <a:fillRect/>
          </a:stretch>
        </p:blipFill>
        <p:spPr>
          <a:xfrm>
            <a:off x="1812427" y="990855"/>
            <a:ext cx="1125990" cy="534227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17281" y="5056728"/>
            <a:ext cx="1237657" cy="1042238"/>
          </a:xfrm>
          <a:prstGeom prst="rect">
            <a:avLst/>
          </a:prstGeom>
        </p:spPr>
      </p:pic>
      <p:sp>
        <p:nvSpPr>
          <p:cNvPr id="128" name="文本框 127"/>
          <p:cNvSpPr txBox="1"/>
          <p:nvPr/>
        </p:nvSpPr>
        <p:spPr>
          <a:xfrm>
            <a:off x="3649956" y="2415878"/>
            <a:ext cx="26746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汉仪夏日体W" panose="00020600040101010101" pitchFamily="18" charset="-122"/>
                <a:ea typeface="汉仪夏日体W" panose="00020600040101010101" pitchFamily="18" charset="-122"/>
              </a:rPr>
              <a:t>广播基础知识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汉仪夏日体W" panose="00020600040101010101" pitchFamily="18" charset="-122"/>
              <a:ea typeface="汉仪夏日体W" panose="00020600040101010101" pitchFamily="18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8056626" y="4320429"/>
            <a:ext cx="22242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汉仪夏日体W" panose="00020600040101010101" pitchFamily="18" charset="-122"/>
                <a:ea typeface="汉仪夏日体W" panose="00020600040101010101" pitchFamily="18" charset="-122"/>
              </a:rPr>
              <a:t>程序制作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汉仪夏日体W" panose="00020600040101010101" pitchFamily="18" charset="-122"/>
              <a:ea typeface="汉仪夏日体W" panose="00020600040101010101" pitchFamily="18" charset="-122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5694983" y="3395683"/>
            <a:ext cx="2772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汉仪夏日体W" panose="00020600040101010101" pitchFamily="18" charset="-122"/>
                <a:ea typeface="汉仪夏日体W" panose="00020600040101010101" pitchFamily="18" charset="-122"/>
              </a:rPr>
              <a:t>侦测基础知识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汉仪夏日体W" panose="00020600040101010101" pitchFamily="18" charset="-122"/>
              <a:ea typeface="汉仪夏日体W" panose="00020600040101010101" pitchFamily="18" charset="-122"/>
            </a:endParaRPr>
          </a:p>
        </p:txBody>
      </p:sp>
      <p:pic>
        <p:nvPicPr>
          <p:cNvPr id="148" name="图片 14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11343" y="2261811"/>
            <a:ext cx="649276" cy="683904"/>
          </a:xfrm>
          <a:prstGeom prst="rect">
            <a:avLst/>
          </a:prstGeom>
        </p:spPr>
      </p:pic>
      <p:pic>
        <p:nvPicPr>
          <p:cNvPr id="38" name="图片 3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90587" y="3333984"/>
            <a:ext cx="623471" cy="65672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72697" y="4253678"/>
            <a:ext cx="623471" cy="65672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advTm="0">
        <p159:morph option="byObject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 tmFilter="0,0; .5, 1; 1, 1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299"/>
                            </p:stCondLst>
                            <p:childTnLst>
                              <p:par>
                                <p:cTn id="3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799"/>
                            </p:stCondLst>
                            <p:childTnLst>
                              <p:par>
                                <p:cTn id="3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 tmFilter="0,0; .5, 1; 1, 1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549"/>
                            </p:stCondLst>
                            <p:childTnLst>
                              <p:par>
                                <p:cTn id="47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 tmFilter="0,0; .5, 1; 1, 1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199"/>
                            </p:stCondLst>
                            <p:childTnLst>
                              <p:par>
                                <p:cTn id="5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4699"/>
                            </p:stCondLst>
                            <p:childTnLst>
                              <p:par>
                                <p:cTn id="6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 tmFilter="0,0; .5, 1; 1, 1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449"/>
                            </p:stCondLst>
                            <p:childTnLst>
                              <p:par>
                                <p:cTn id="68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" grpId="0"/>
      <p:bldP spid="128" grpId="0"/>
      <p:bldP spid="35" grpId="0"/>
      <p:bldP spid="3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26144" y="1083456"/>
            <a:ext cx="10339712" cy="115834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352" y="297309"/>
            <a:ext cx="676715" cy="707197"/>
          </a:xfrm>
          <a:prstGeom prst="rect">
            <a:avLst/>
          </a:prstGeom>
        </p:spPr>
      </p:pic>
      <p:sp>
        <p:nvSpPr>
          <p:cNvPr id="45" name="文本框 44"/>
          <p:cNvSpPr txBox="1"/>
          <p:nvPr/>
        </p:nvSpPr>
        <p:spPr>
          <a:xfrm>
            <a:off x="1568807" y="498542"/>
            <a:ext cx="62619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汉仪夏日体W" panose="00020600040101010101" pitchFamily="18" charset="-122"/>
                <a:ea typeface="汉仪夏日体W" panose="00020600040101010101" pitchFamily="18" charset="-122"/>
              </a:rPr>
              <a:t>简单程序制作</a:t>
            </a:r>
            <a:r>
              <a: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汉仪夏日体W" panose="00020600040101010101" pitchFamily="18" charset="-122"/>
                <a:ea typeface="汉仪夏日体W" panose="00020600040101010101" pitchFamily="18" charset="-122"/>
              </a:rPr>
              <a:t>——</a:t>
            </a:r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汉仪夏日体W" panose="00020600040101010101" pitchFamily="18" charset="-122"/>
                <a:ea typeface="汉仪夏日体W" panose="00020600040101010101" pitchFamily="18" charset="-122"/>
              </a:rPr>
              <a:t>小熊猫吃蛋糕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汉仪夏日体W" panose="00020600040101010101" pitchFamily="18" charset="-122"/>
              <a:ea typeface="汉仪夏日体W" panose="00020600040101010101" pitchFamily="18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26144" y="1422559"/>
            <a:ext cx="7227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于是整个游戏就制作完成啦！ 自己动手试试吧！</a:t>
            </a:r>
            <a:endParaRPr lang="zh-CN" altLang="en-US" sz="24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144" y="2107493"/>
            <a:ext cx="9401174" cy="44397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advTm="0">
        <p159:morph option="byObject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26144" y="1083456"/>
            <a:ext cx="10339712" cy="115834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352" y="297309"/>
            <a:ext cx="676715" cy="707197"/>
          </a:xfrm>
          <a:prstGeom prst="rect">
            <a:avLst/>
          </a:prstGeom>
        </p:spPr>
      </p:pic>
      <p:sp>
        <p:nvSpPr>
          <p:cNvPr id="45" name="文本框 44"/>
          <p:cNvSpPr txBox="1"/>
          <p:nvPr/>
        </p:nvSpPr>
        <p:spPr>
          <a:xfrm>
            <a:off x="1568807" y="498542"/>
            <a:ext cx="62619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汉仪夏日体W" panose="00020600040101010101" pitchFamily="18" charset="-122"/>
                <a:ea typeface="汉仪夏日体W" panose="00020600040101010101" pitchFamily="18" charset="-122"/>
              </a:rPr>
              <a:t>简单程序制作</a:t>
            </a:r>
            <a:r>
              <a: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汉仪夏日体W" panose="00020600040101010101" pitchFamily="18" charset="-122"/>
                <a:ea typeface="汉仪夏日体W" panose="00020600040101010101" pitchFamily="18" charset="-122"/>
              </a:rPr>
              <a:t>——</a:t>
            </a:r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汉仪夏日体W" panose="00020600040101010101" pitchFamily="18" charset="-122"/>
                <a:ea typeface="汉仪夏日体W" panose="00020600040101010101" pitchFamily="18" charset="-122"/>
              </a:rPr>
              <a:t>小熊猫吃蛋糕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汉仪夏日体W" panose="00020600040101010101" pitchFamily="18" charset="-122"/>
              <a:ea typeface="汉仪夏日体W" panose="00020600040101010101" pitchFamily="18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22352" y="1509526"/>
            <a:ext cx="15503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/>
              <a:t>演示视频</a:t>
            </a:r>
            <a:endParaRPr lang="zh-CN" altLang="en-US" sz="3600" b="1" dirty="0"/>
          </a:p>
        </p:txBody>
      </p:sp>
      <p:pic>
        <p:nvPicPr>
          <p:cNvPr id="2" name="游戏演示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231943" y="1509526"/>
            <a:ext cx="9033913" cy="466752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advTm="0">
        <p159:morph option="byObject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89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0" y="372006"/>
            <a:ext cx="11805470" cy="5905487"/>
            <a:chOff x="-65032" y="149809"/>
            <a:chExt cx="11805470" cy="5905487"/>
          </a:xfrm>
        </p:grpSpPr>
        <p:pic>
          <p:nvPicPr>
            <p:cNvPr id="135" name="图片 134"/>
            <p:cNvPicPr>
              <a:picLocks noChangeAspect="1"/>
            </p:cNvPicPr>
            <p:nvPr/>
          </p:nvPicPr>
          <p:blipFill rotWithShape="1">
            <a:blip r:embed="rId1" cstate="screen"/>
            <a:srcRect/>
            <a:stretch>
              <a:fillRect/>
            </a:stretch>
          </p:blipFill>
          <p:spPr>
            <a:xfrm flipH="1">
              <a:off x="-65032" y="149809"/>
              <a:ext cx="715787" cy="5883150"/>
            </a:xfrm>
            <a:prstGeom prst="rect">
              <a:avLst/>
            </a:prstGeom>
          </p:spPr>
        </p:pic>
        <p:pic>
          <p:nvPicPr>
            <p:cNvPr id="136" name="图片 13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64231" y="208725"/>
              <a:ext cx="10876207" cy="5846571"/>
            </a:xfrm>
            <a:prstGeom prst="rect">
              <a:avLst/>
            </a:prstGeom>
          </p:spPr>
        </p:pic>
        <p:pic>
          <p:nvPicPr>
            <p:cNvPr id="137" name="图片 13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3773" y="208486"/>
              <a:ext cx="10876207" cy="5785605"/>
            </a:xfrm>
            <a:prstGeom prst="rect">
              <a:avLst/>
            </a:prstGeom>
          </p:spPr>
        </p:pic>
        <p:pic>
          <p:nvPicPr>
            <p:cNvPr id="143" name="图片 14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1926" y="784490"/>
              <a:ext cx="1054699" cy="4986960"/>
            </a:xfrm>
            <a:prstGeom prst="rect">
              <a:avLst/>
            </a:prstGeom>
          </p:spPr>
        </p:pic>
      </p:grpSp>
      <p:pic>
        <p:nvPicPr>
          <p:cNvPr id="16" name="图片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7749" y="908769"/>
            <a:ext cx="4233851" cy="4558065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93895" y="655034"/>
            <a:ext cx="676715" cy="707197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46329" y="1497556"/>
            <a:ext cx="1286367" cy="1280271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31031" y="2078823"/>
            <a:ext cx="2523963" cy="2505673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49050" y="1871700"/>
            <a:ext cx="871804" cy="865707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10" cstate="screen"/>
          <a:stretch>
            <a:fillRect/>
          </a:stretch>
        </p:blipFill>
        <p:spPr>
          <a:xfrm>
            <a:off x="234585" y="5381592"/>
            <a:ext cx="2109790" cy="1563027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839627" y="5358275"/>
            <a:ext cx="2175511" cy="1620061"/>
          </a:xfrm>
          <a:prstGeom prst="rect">
            <a:avLst/>
          </a:prstGeom>
        </p:spPr>
      </p:pic>
      <p:sp>
        <p:nvSpPr>
          <p:cNvPr id="24" name="文本框 23"/>
          <p:cNvSpPr txBox="1"/>
          <p:nvPr/>
        </p:nvSpPr>
        <p:spPr>
          <a:xfrm>
            <a:off x="4958114" y="2235553"/>
            <a:ext cx="22242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汉仪夏日体W" panose="00020600040101010101" pitchFamily="18" charset="-122"/>
                <a:ea typeface="汉仪夏日体W" panose="00020600040101010101" pitchFamily="18" charset="-122"/>
                <a:sym typeface="+mn-ea"/>
              </a:rPr>
              <a:t>总结</a:t>
            </a:r>
            <a:endParaRPr lang="zh-CN" altLang="en-US" sz="4000" b="1" dirty="0">
              <a:solidFill>
                <a:schemeClr val="tx1">
                  <a:lumMod val="75000"/>
                  <a:lumOff val="25000"/>
                </a:schemeClr>
              </a:solidFill>
              <a:latin typeface="汉仪夏日体W" panose="00020600040101010101" pitchFamily="18" charset="-122"/>
              <a:ea typeface="汉仪夏日体W" panose="00020600040101010101" pitchFamily="18" charset="-122"/>
            </a:endParaRP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 rotWithShape="1">
          <a:blip r:embed="rId12" cstate="screen"/>
          <a:srcRect/>
          <a:stretch>
            <a:fillRect/>
          </a:stretch>
        </p:blipFill>
        <p:spPr>
          <a:xfrm>
            <a:off x="9840686" y="700328"/>
            <a:ext cx="1581397" cy="567580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 rotWithShape="1">
          <a:blip r:embed="rId13" cstate="screen"/>
          <a:srcRect t="-10904" r="-11007"/>
          <a:stretch>
            <a:fillRect/>
          </a:stretch>
        </p:blipFill>
        <p:spPr>
          <a:xfrm>
            <a:off x="1688602" y="733680"/>
            <a:ext cx="1125990" cy="53422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advTm="0">
        <p159:morph option="byObject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000"/>
                            </p:stCondLst>
                            <p:childTnLst>
                              <p:par>
                                <p:cTn id="5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对话气泡: 圆角矩形 22"/>
          <p:cNvSpPr/>
          <p:nvPr/>
        </p:nvSpPr>
        <p:spPr>
          <a:xfrm>
            <a:off x="6638925" y="2439429"/>
            <a:ext cx="4626931" cy="2571750"/>
          </a:xfrm>
          <a:prstGeom prst="wedgeRoundRectCallout">
            <a:avLst>
              <a:gd name="adj1" fmla="val 36097"/>
              <a:gd name="adj2" fmla="val 62888"/>
              <a:gd name="adj3" fmla="val 16667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26144" y="1083456"/>
            <a:ext cx="10339712" cy="115834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352" y="297309"/>
            <a:ext cx="676715" cy="707197"/>
          </a:xfrm>
          <a:prstGeom prst="rect">
            <a:avLst/>
          </a:prstGeom>
        </p:spPr>
      </p:pic>
      <p:sp>
        <p:nvSpPr>
          <p:cNvPr id="45" name="文本框 44"/>
          <p:cNvSpPr txBox="1"/>
          <p:nvPr/>
        </p:nvSpPr>
        <p:spPr>
          <a:xfrm>
            <a:off x="1568807" y="498542"/>
            <a:ext cx="62619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汉仪夏日体W" panose="00020600040101010101" pitchFamily="18" charset="-122"/>
                <a:ea typeface="汉仪夏日体W" panose="00020600040101010101" pitchFamily="18" charset="-122"/>
              </a:rPr>
              <a:t>总结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汉仪夏日体W" panose="00020600040101010101" pitchFamily="18" charset="-122"/>
              <a:ea typeface="汉仪夏日体W" panose="00020600040101010101" pitchFamily="18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26144" y="3150542"/>
            <a:ext cx="205518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我们学习了</a:t>
            </a:r>
            <a:r>
              <a:rPr lang="zh-CN" altLang="en-US" sz="2800" b="1" dirty="0"/>
              <a:t>广播</a:t>
            </a:r>
            <a:r>
              <a:rPr lang="zh-CN" altLang="en-US" sz="2800" dirty="0"/>
              <a:t>与</a:t>
            </a:r>
            <a:r>
              <a:rPr lang="zh-CN" altLang="en-US" sz="2800" b="1" dirty="0"/>
              <a:t>侦测</a:t>
            </a:r>
            <a:endParaRPr lang="zh-CN" altLang="en-US" sz="2800" b="1" dirty="0"/>
          </a:p>
        </p:txBody>
      </p:sp>
      <p:sp>
        <p:nvSpPr>
          <p:cNvPr id="2" name="文本框 1"/>
          <p:cNvSpPr txBox="1"/>
          <p:nvPr/>
        </p:nvSpPr>
        <p:spPr>
          <a:xfrm>
            <a:off x="3307395" y="2023930"/>
            <a:ext cx="27124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广播的重要作用是</a:t>
            </a:r>
            <a:r>
              <a:rPr lang="zh-CN" altLang="en-US" sz="2400" b="1" dirty="0"/>
              <a:t>角色间的互动</a:t>
            </a:r>
            <a:endParaRPr lang="zh-CN" altLang="en-US" sz="2400" b="1" dirty="0"/>
          </a:p>
        </p:txBody>
      </p:sp>
      <p:sp>
        <p:nvSpPr>
          <p:cNvPr id="5" name="文本框 4"/>
          <p:cNvSpPr txBox="1"/>
          <p:nvPr/>
        </p:nvSpPr>
        <p:spPr>
          <a:xfrm>
            <a:off x="3343558" y="4595680"/>
            <a:ext cx="27124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侦测的重要作用是</a:t>
            </a:r>
            <a:r>
              <a:rPr lang="zh-CN" altLang="en-US" sz="2400" b="1" dirty="0"/>
              <a:t>侦测事件的发生</a:t>
            </a:r>
            <a:endParaRPr lang="zh-CN" altLang="en-US" sz="2400" b="1" dirty="0"/>
          </a:p>
        </p:txBody>
      </p:sp>
      <p:sp>
        <p:nvSpPr>
          <p:cNvPr id="6" name="文本框 5"/>
          <p:cNvSpPr txBox="1"/>
          <p:nvPr/>
        </p:nvSpPr>
        <p:spPr>
          <a:xfrm>
            <a:off x="7023854" y="2601919"/>
            <a:ext cx="40386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灵活运用广播与侦测可以做出很好玩的游戏。不过复杂的游戏难度较大，可以向老师请教或者自己多研究一下哦</a:t>
            </a:r>
            <a:endParaRPr lang="zh-CN" altLang="en-US" sz="2800" dirty="0"/>
          </a:p>
        </p:txBody>
      </p:sp>
      <p:cxnSp>
        <p:nvCxnSpPr>
          <p:cNvPr id="13" name="连接符: 曲线 12"/>
          <p:cNvCxnSpPr>
            <a:stCxn id="3" idx="2"/>
            <a:endCxn id="5" idx="1"/>
          </p:cNvCxnSpPr>
          <p:nvPr/>
        </p:nvCxnSpPr>
        <p:spPr>
          <a:xfrm rot="16200000" flipH="1">
            <a:off x="2195381" y="3863002"/>
            <a:ext cx="906530" cy="1389823"/>
          </a:xfrm>
          <a:prstGeom prst="curvedConnector2">
            <a:avLst/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连接符: 曲线 20"/>
          <p:cNvCxnSpPr>
            <a:stCxn id="3" idx="0"/>
          </p:cNvCxnSpPr>
          <p:nvPr/>
        </p:nvCxnSpPr>
        <p:spPr>
          <a:xfrm rot="5400000" flipH="1" flipV="1">
            <a:off x="1988815" y="2180728"/>
            <a:ext cx="934734" cy="1004894"/>
          </a:xfrm>
          <a:prstGeom prst="curvedConnector2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advTm="0">
        <p159:morph option="byObject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3" grpId="0"/>
      <p:bldP spid="2" grpId="0"/>
      <p:bldP spid="5" grpId="0"/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0" y="313309"/>
            <a:ext cx="11805470" cy="5905487"/>
            <a:chOff x="-65032" y="149809"/>
            <a:chExt cx="11805470" cy="5905487"/>
          </a:xfrm>
        </p:grpSpPr>
        <p:pic>
          <p:nvPicPr>
            <p:cNvPr id="135" name="图片 134"/>
            <p:cNvPicPr>
              <a:picLocks noChangeAspect="1"/>
            </p:cNvPicPr>
            <p:nvPr/>
          </p:nvPicPr>
          <p:blipFill rotWithShape="1">
            <a:blip r:embed="rId1" cstate="screen"/>
            <a:srcRect/>
            <a:stretch>
              <a:fillRect/>
            </a:stretch>
          </p:blipFill>
          <p:spPr>
            <a:xfrm flipH="1">
              <a:off x="-65032" y="149809"/>
              <a:ext cx="715787" cy="5883150"/>
            </a:xfrm>
            <a:prstGeom prst="rect">
              <a:avLst/>
            </a:prstGeom>
          </p:spPr>
        </p:pic>
        <p:pic>
          <p:nvPicPr>
            <p:cNvPr id="136" name="图片 13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64231" y="208725"/>
              <a:ext cx="10876207" cy="5846571"/>
            </a:xfrm>
            <a:prstGeom prst="rect">
              <a:avLst/>
            </a:prstGeom>
          </p:spPr>
        </p:pic>
        <p:pic>
          <p:nvPicPr>
            <p:cNvPr id="137" name="图片 13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3773" y="208486"/>
              <a:ext cx="10876207" cy="5785605"/>
            </a:xfrm>
            <a:prstGeom prst="rect">
              <a:avLst/>
            </a:prstGeom>
          </p:spPr>
        </p:pic>
        <p:pic>
          <p:nvPicPr>
            <p:cNvPr id="143" name="图片 14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1926" y="784490"/>
              <a:ext cx="1054699" cy="4986960"/>
            </a:xfrm>
            <a:prstGeom prst="rect">
              <a:avLst/>
            </a:prstGeom>
          </p:spPr>
        </p:pic>
      </p:grpSp>
      <p:pic>
        <p:nvPicPr>
          <p:cNvPr id="16" name="图片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7749" y="908769"/>
            <a:ext cx="4233851" cy="4558065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93895" y="655034"/>
            <a:ext cx="676715" cy="707197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46329" y="1497556"/>
            <a:ext cx="1286367" cy="1280271"/>
          </a:xfrm>
          <a:prstGeom prst="rect">
            <a:avLst/>
          </a:prstGeom>
        </p:spPr>
      </p:pic>
      <p:sp>
        <p:nvSpPr>
          <p:cNvPr id="114" name="文本框 113"/>
          <p:cNvSpPr txBox="1"/>
          <p:nvPr/>
        </p:nvSpPr>
        <p:spPr>
          <a:xfrm>
            <a:off x="5146172" y="1869995"/>
            <a:ext cx="6803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Impact" panose="020B0806030902050204" pitchFamily="34" charset="0"/>
                <a:ea typeface="汉仪夏日体W" panose="00020600040101010101" pitchFamily="18" charset="-122"/>
              </a:rPr>
              <a:t>01</a:t>
            </a:r>
            <a:endParaRPr lang="zh-CN" altLang="en-US" sz="4000" dirty="0">
              <a:solidFill>
                <a:schemeClr val="tx1">
                  <a:lumMod val="75000"/>
                  <a:lumOff val="25000"/>
                </a:schemeClr>
              </a:solidFill>
              <a:latin typeface="Impact" panose="020B0806030902050204" pitchFamily="34" charset="0"/>
              <a:ea typeface="汉仪夏日体W" panose="00020600040101010101" pitchFamily="18" charset="-122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31031" y="2078823"/>
            <a:ext cx="2523963" cy="2505673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49050" y="1871700"/>
            <a:ext cx="871804" cy="865707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10" cstate="screen"/>
          <a:stretch>
            <a:fillRect/>
          </a:stretch>
        </p:blipFill>
        <p:spPr>
          <a:xfrm>
            <a:off x="234585" y="5381592"/>
            <a:ext cx="2109790" cy="1563027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839627" y="5358275"/>
            <a:ext cx="2175511" cy="1620061"/>
          </a:xfrm>
          <a:prstGeom prst="rect">
            <a:avLst/>
          </a:prstGeom>
        </p:spPr>
      </p:pic>
      <p:sp>
        <p:nvSpPr>
          <p:cNvPr id="24" name="文本框 23"/>
          <p:cNvSpPr txBox="1"/>
          <p:nvPr/>
        </p:nvSpPr>
        <p:spPr>
          <a:xfrm>
            <a:off x="5035020" y="2541470"/>
            <a:ext cx="22242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汉仪夏日体W" panose="00020600040101010101" pitchFamily="18" charset="-122"/>
                <a:ea typeface="汉仪夏日体W" panose="00020600040101010101" pitchFamily="18" charset="-122"/>
                <a:sym typeface="+mn-ea"/>
              </a:rPr>
              <a:t>基础知识</a:t>
            </a:r>
            <a:endParaRPr lang="zh-CN" altLang="en-US" sz="3600" b="1" dirty="0">
              <a:solidFill>
                <a:schemeClr val="tx1">
                  <a:lumMod val="75000"/>
                  <a:lumOff val="25000"/>
                </a:schemeClr>
              </a:solidFill>
              <a:latin typeface="汉仪夏日体W" panose="00020600040101010101" pitchFamily="18" charset="-122"/>
              <a:ea typeface="汉仪夏日体W" panose="00020600040101010101" pitchFamily="18" charset="-122"/>
            </a:endParaRP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 rotWithShape="1">
          <a:blip r:embed="rId12" cstate="screen"/>
          <a:srcRect/>
          <a:stretch>
            <a:fillRect/>
          </a:stretch>
        </p:blipFill>
        <p:spPr>
          <a:xfrm>
            <a:off x="9840686" y="700328"/>
            <a:ext cx="1581397" cy="567580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 rotWithShape="1">
          <a:blip r:embed="rId13" cstate="screen"/>
          <a:srcRect t="-10904" r="-11007"/>
          <a:stretch>
            <a:fillRect/>
          </a:stretch>
        </p:blipFill>
        <p:spPr>
          <a:xfrm>
            <a:off x="1688602" y="733680"/>
            <a:ext cx="1125990" cy="53422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advTm="0">
        <p159:morph option="byObject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000"/>
                            </p:stCondLst>
                            <p:childTnLst>
                              <p:par>
                                <p:cTn id="50" presetID="38" presetClass="entr" presetSubtype="0" accel="5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52" dur="22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53" dur="227" fill="hold">
                                          <p:stCondLst>
                                            <p:cond delay="227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22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78" decel="50000" autoRev="1" fill="hold">
                                          <p:stCondLst>
                                            <p:cond delay="227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68" fill="hold">
                                          <p:stCondLst>
                                            <p:cond delay="432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3250"/>
                            </p:stCondLst>
                            <p:childTnLst>
                              <p:par>
                                <p:cTn id="58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" grpId="0"/>
      <p:bldP spid="2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对话气泡: 圆角矩形 11"/>
          <p:cNvSpPr/>
          <p:nvPr/>
        </p:nvSpPr>
        <p:spPr>
          <a:xfrm>
            <a:off x="5270539" y="4198663"/>
            <a:ext cx="4482290" cy="2177655"/>
          </a:xfrm>
          <a:prstGeom prst="wedgeRoundRectCallout">
            <a:avLst>
              <a:gd name="adj1" fmla="val 31655"/>
              <a:gd name="adj2" fmla="val 62937"/>
              <a:gd name="adj3" fmla="val 16667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26144" y="1083456"/>
            <a:ext cx="10339712" cy="115834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352" y="297309"/>
            <a:ext cx="676715" cy="707197"/>
          </a:xfrm>
          <a:prstGeom prst="rect">
            <a:avLst/>
          </a:prstGeom>
        </p:spPr>
      </p:pic>
      <p:sp>
        <p:nvSpPr>
          <p:cNvPr id="45" name="文本框 44"/>
          <p:cNvSpPr txBox="1"/>
          <p:nvPr/>
        </p:nvSpPr>
        <p:spPr>
          <a:xfrm>
            <a:off x="1568807" y="498542"/>
            <a:ext cx="6261909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汉仪夏日体W" panose="00020600040101010101" pitchFamily="18" charset="-122"/>
                <a:ea typeface="汉仪夏日体W" panose="00020600040101010101" pitchFamily="18" charset="-122"/>
              </a:rPr>
              <a:t>广播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汉仪夏日体W" panose="00020600040101010101" pitchFamily="18" charset="-122"/>
              <a:ea typeface="汉仪夏日体W" panose="00020600040101010101" pitchFamily="18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1030" y="1199290"/>
            <a:ext cx="3119120" cy="259194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352" y="1373803"/>
            <a:ext cx="1025204" cy="959062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55677" y="4003879"/>
            <a:ext cx="48155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基础的</a:t>
            </a:r>
            <a:r>
              <a:rPr lang="zh-CN" altLang="en-US" sz="2400" b="1" dirty="0"/>
              <a:t>广播模块</a:t>
            </a:r>
            <a:r>
              <a:rPr lang="zh-CN" altLang="en-US" sz="2400" dirty="0"/>
              <a:t>位于“事件”中</a:t>
            </a:r>
            <a:endParaRPr lang="zh-CN" altLang="en-US" sz="2400" dirty="0"/>
          </a:p>
        </p:txBody>
      </p:sp>
      <p:sp>
        <p:nvSpPr>
          <p:cNvPr id="8" name="箭头: 右 7"/>
          <p:cNvSpPr/>
          <p:nvPr/>
        </p:nvSpPr>
        <p:spPr>
          <a:xfrm>
            <a:off x="4039199" y="2470487"/>
            <a:ext cx="1432004" cy="309932"/>
          </a:xfrm>
          <a:prstGeom prst="rightArrow">
            <a:avLst>
              <a:gd name="adj1" fmla="val 50000"/>
              <a:gd name="adj2" fmla="val 122511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5627727" y="2394620"/>
            <a:ext cx="48155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发送 “消息</a:t>
            </a:r>
            <a:r>
              <a:rPr lang="en-US" altLang="zh-CN" sz="2400" dirty="0"/>
              <a:t>1</a:t>
            </a:r>
            <a:r>
              <a:rPr lang="zh-CN" altLang="en-US" sz="2400" dirty="0"/>
              <a:t>” 给</a:t>
            </a:r>
            <a:r>
              <a:rPr lang="zh-CN" altLang="en-US" sz="2400" b="1" dirty="0"/>
              <a:t>自己</a:t>
            </a:r>
            <a:r>
              <a:rPr lang="zh-CN" altLang="en-US" sz="2400" dirty="0"/>
              <a:t>或</a:t>
            </a:r>
            <a:r>
              <a:rPr lang="zh-CN" altLang="en-US" sz="2400" b="1" dirty="0"/>
              <a:t>其他角色</a:t>
            </a:r>
            <a:endParaRPr lang="zh-CN" altLang="en-US" sz="2400" b="1" dirty="0"/>
          </a:p>
        </p:txBody>
      </p:sp>
      <p:sp>
        <p:nvSpPr>
          <p:cNvPr id="10" name="箭头: 右 9"/>
          <p:cNvSpPr/>
          <p:nvPr/>
        </p:nvSpPr>
        <p:spPr>
          <a:xfrm>
            <a:off x="4776077" y="3223896"/>
            <a:ext cx="1432004" cy="309932"/>
          </a:xfrm>
          <a:prstGeom prst="rightArrow">
            <a:avLst>
              <a:gd name="adj1" fmla="val 50000"/>
              <a:gd name="adj2" fmla="val 122511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6364605" y="3148029"/>
            <a:ext cx="41700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发送之后暂停运行，知道消息被自己或其他角色接收</a:t>
            </a:r>
            <a:endParaRPr lang="zh-CN" altLang="en-US" sz="2400" dirty="0"/>
          </a:p>
        </p:txBody>
      </p:sp>
      <p:sp>
        <p:nvSpPr>
          <p:cNvPr id="4" name="文本框 3"/>
          <p:cNvSpPr txBox="1"/>
          <p:nvPr/>
        </p:nvSpPr>
        <p:spPr>
          <a:xfrm>
            <a:off x="5627727" y="4578586"/>
            <a:ext cx="48155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广播最大的作用是什么？</a:t>
            </a:r>
            <a:endParaRPr lang="zh-CN" altLang="en-US" sz="2800" dirty="0"/>
          </a:p>
        </p:txBody>
      </p:sp>
      <p:sp>
        <p:nvSpPr>
          <p:cNvPr id="5" name="文本框 4"/>
          <p:cNvSpPr txBox="1"/>
          <p:nvPr/>
        </p:nvSpPr>
        <p:spPr>
          <a:xfrm>
            <a:off x="5627727" y="5389791"/>
            <a:ext cx="37679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/>
              <a:t>角色间的互动！！</a:t>
            </a:r>
            <a:endParaRPr lang="zh-CN" altLang="en-US" sz="4000" b="1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advTm="0">
        <p159:morph option="byObject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905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 tmFilter="0,0; .5, 1; 1, 1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45" grpId="0"/>
      <p:bldP spid="7" grpId="0"/>
      <p:bldP spid="8" grpId="0" animBg="1"/>
      <p:bldP spid="9" grpId="0"/>
      <p:bldP spid="10" grpId="0" animBg="1"/>
      <p:bldP spid="11" grpId="0"/>
      <p:bldP spid="4" grpId="0"/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26144" y="1083456"/>
            <a:ext cx="10339712" cy="115834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352" y="297309"/>
            <a:ext cx="676715" cy="707197"/>
          </a:xfrm>
          <a:prstGeom prst="rect">
            <a:avLst/>
          </a:prstGeom>
        </p:spPr>
      </p:pic>
      <p:sp>
        <p:nvSpPr>
          <p:cNvPr id="45" name="文本框 44"/>
          <p:cNvSpPr txBox="1"/>
          <p:nvPr/>
        </p:nvSpPr>
        <p:spPr>
          <a:xfrm>
            <a:off x="1568807" y="498542"/>
            <a:ext cx="6261909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汉仪夏日体W" panose="00020600040101010101" pitchFamily="18" charset="-122"/>
                <a:ea typeface="汉仪夏日体W" panose="00020600040101010101" pitchFamily="18" charset="-122"/>
              </a:rPr>
              <a:t>侦测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汉仪夏日体W" panose="00020600040101010101" pitchFamily="18" charset="-122"/>
              <a:ea typeface="汉仪夏日体W" panose="00020600040101010101" pitchFamily="18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22352" y="1502825"/>
            <a:ext cx="48155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侦测模块位于“侦测”中</a:t>
            </a:r>
            <a:endParaRPr lang="zh-CN" altLang="en-US" sz="2400" dirty="0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9696" y="1435649"/>
            <a:ext cx="925473" cy="1057682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2918" y="184727"/>
            <a:ext cx="2000500" cy="4823742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9118" y="5008469"/>
            <a:ext cx="1525795" cy="1576096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722352" y="2647485"/>
            <a:ext cx="53736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最主要功能：</a:t>
            </a:r>
            <a:r>
              <a:rPr lang="zh-CN" altLang="en-US" sz="2800" b="1" dirty="0"/>
              <a:t>侦测事件的发生</a:t>
            </a:r>
            <a:endParaRPr lang="zh-CN" altLang="en-US" sz="2800" b="1" dirty="0"/>
          </a:p>
        </p:txBody>
      </p:sp>
      <p:sp>
        <p:nvSpPr>
          <p:cNvPr id="20" name="文本框 19"/>
          <p:cNvSpPr txBox="1"/>
          <p:nvPr/>
        </p:nvSpPr>
        <p:spPr>
          <a:xfrm>
            <a:off x="850255" y="5008469"/>
            <a:ext cx="53736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附加功能：</a:t>
            </a:r>
            <a:r>
              <a:rPr lang="zh-CN" altLang="en-US" sz="2800" b="1" dirty="0"/>
              <a:t>询问、计时器等</a:t>
            </a:r>
            <a:endParaRPr lang="zh-CN" altLang="en-US" sz="2800" b="1" dirty="0"/>
          </a:p>
        </p:txBody>
      </p:sp>
      <p:sp>
        <p:nvSpPr>
          <p:cNvPr id="21" name="箭头: 右 20"/>
          <p:cNvSpPr/>
          <p:nvPr/>
        </p:nvSpPr>
        <p:spPr>
          <a:xfrm rot="5400000">
            <a:off x="2999510" y="3452468"/>
            <a:ext cx="819331" cy="255805"/>
          </a:xfrm>
          <a:prstGeom prst="rightArrow">
            <a:avLst>
              <a:gd name="adj1" fmla="val 50000"/>
              <a:gd name="adj2" fmla="val 122511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1727229" y="3990036"/>
            <a:ext cx="16204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侦测模块（尖角）</a:t>
            </a:r>
            <a:endParaRPr lang="zh-CN" altLang="en-US" sz="2400" dirty="0"/>
          </a:p>
        </p:txBody>
      </p:sp>
      <p:sp>
        <p:nvSpPr>
          <p:cNvPr id="23" name="文本框 22"/>
          <p:cNvSpPr txBox="1"/>
          <p:nvPr/>
        </p:nvSpPr>
        <p:spPr>
          <a:xfrm>
            <a:off x="3762008" y="3990035"/>
            <a:ext cx="16204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事件模块（圆角）</a:t>
            </a:r>
            <a:endParaRPr lang="en-US" altLang="zh-CN" sz="24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advTm="0">
        <p159:morph option="byObject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905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 tmFilter="0,0; .5, 1; 1, 1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7" grpId="0"/>
      <p:bldP spid="19" grpId="0"/>
      <p:bldP spid="20" grpId="0"/>
      <p:bldP spid="21" grpId="0" animBg="1"/>
      <p:bldP spid="22" grpId="0"/>
      <p:bldP spid="2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26144" y="1083456"/>
            <a:ext cx="10339712" cy="115834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352" y="297309"/>
            <a:ext cx="676715" cy="707197"/>
          </a:xfrm>
          <a:prstGeom prst="rect">
            <a:avLst/>
          </a:prstGeom>
        </p:spPr>
      </p:pic>
      <p:sp>
        <p:nvSpPr>
          <p:cNvPr id="25" name="文本框 24"/>
          <p:cNvSpPr txBox="1"/>
          <p:nvPr/>
        </p:nvSpPr>
        <p:spPr>
          <a:xfrm>
            <a:off x="1568807" y="498542"/>
            <a:ext cx="81562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汉仪夏日体W" panose="00020600040101010101" pitchFamily="18" charset="-122"/>
                <a:ea typeface="汉仪夏日体W" panose="00020600040101010101" pitchFamily="18" charset="-122"/>
              </a:rPr>
              <a:t>侦测</a:t>
            </a:r>
            <a:r>
              <a: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汉仪夏日体W" panose="00020600040101010101" pitchFamily="18" charset="-122"/>
                <a:ea typeface="汉仪夏日体W" panose="00020600040101010101" pitchFamily="18" charset="-122"/>
              </a:rPr>
              <a:t>——</a:t>
            </a:r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汉仪夏日体W" panose="00020600040101010101" pitchFamily="18" charset="-122"/>
                <a:ea typeface="汉仪夏日体W" panose="00020600040101010101" pitchFamily="18" charset="-122"/>
              </a:rPr>
              <a:t>附加功能简单讲解</a:t>
            </a:r>
            <a:r>
              <a: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汉仪夏日体W" panose="00020600040101010101" pitchFamily="18" charset="-122"/>
                <a:ea typeface="汉仪夏日体W" panose="00020600040101010101" pitchFamily="18" charset="-122"/>
              </a:rPr>
              <a:t>——</a:t>
            </a:r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汉仪夏日体W" panose="00020600040101010101" pitchFamily="18" charset="-122"/>
                <a:ea typeface="汉仪夏日体W" panose="00020600040101010101" pitchFamily="18" charset="-122"/>
              </a:rPr>
              <a:t>询问 </a:t>
            </a:r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夏日体W" panose="00020600040101010101" pitchFamily="18" charset="-122"/>
                <a:ea typeface="汉仪夏日体W" panose="00020600040101010101" pitchFamily="18" charset="-122"/>
              </a:rPr>
              <a:t> 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汉仪夏日体W" panose="00020600040101010101" pitchFamily="18" charset="-122"/>
              <a:ea typeface="汉仪夏日体W" panose="00020600040101010101" pitchFamily="18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094" y="2935420"/>
            <a:ext cx="3596361" cy="148404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722352" y="1659064"/>
            <a:ext cx="35963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/>
              <a:t>询问模块</a:t>
            </a:r>
            <a:endParaRPr lang="zh-CN" altLang="en-US" sz="3200" b="1" dirty="0"/>
          </a:p>
        </p:txBody>
      </p:sp>
      <p:sp>
        <p:nvSpPr>
          <p:cNvPr id="4" name="箭头: 右 3"/>
          <p:cNvSpPr/>
          <p:nvPr/>
        </p:nvSpPr>
        <p:spPr>
          <a:xfrm rot="16200000">
            <a:off x="3151452" y="4012570"/>
            <a:ext cx="1015663" cy="345402"/>
          </a:xfrm>
          <a:prstGeom prst="rightArrow">
            <a:avLst>
              <a:gd name="adj1" fmla="val 50000"/>
              <a:gd name="adj2" fmla="val 122511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2225194" y="4758881"/>
            <a:ext cx="321358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此处的“等待”跟广播的“等待效果相同，角色程序暂停运行直到回答完成</a:t>
            </a:r>
            <a:endParaRPr lang="zh-CN" altLang="en-US" sz="2000" dirty="0"/>
          </a:p>
        </p:txBody>
      </p:sp>
      <p:sp>
        <p:nvSpPr>
          <p:cNvPr id="10" name="箭头: 右 9"/>
          <p:cNvSpPr/>
          <p:nvPr/>
        </p:nvSpPr>
        <p:spPr>
          <a:xfrm rot="5400000">
            <a:off x="2587111" y="2437079"/>
            <a:ext cx="778903" cy="276226"/>
          </a:xfrm>
          <a:prstGeom prst="rightArrow">
            <a:avLst>
              <a:gd name="adj1" fmla="val 50000"/>
              <a:gd name="adj2" fmla="val 122511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2654032" y="1399158"/>
            <a:ext cx="2784743" cy="7208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角色发出询问后会出现手动输入的回答页面</a:t>
            </a:r>
            <a:endParaRPr lang="zh-CN" altLang="en-US" sz="2000" dirty="0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8783" y="1399158"/>
            <a:ext cx="6000865" cy="4937739"/>
          </a:xfrm>
          <a:prstGeom prst="rect">
            <a:avLst/>
          </a:prstGeom>
        </p:spPr>
      </p:pic>
      <p:sp>
        <p:nvSpPr>
          <p:cNvPr id="18" name="箭头: 右 17"/>
          <p:cNvSpPr/>
          <p:nvPr/>
        </p:nvSpPr>
        <p:spPr>
          <a:xfrm rot="5400000">
            <a:off x="5634459" y="4609681"/>
            <a:ext cx="965943" cy="319087"/>
          </a:xfrm>
          <a:prstGeom prst="rightArrow">
            <a:avLst>
              <a:gd name="adj1" fmla="val 50000"/>
              <a:gd name="adj2" fmla="val 122511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5291676" y="3667972"/>
            <a:ext cx="21854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此处是输入界面</a:t>
            </a:r>
            <a:endParaRPr lang="zh-CN" altLang="en-US" sz="20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advTm="0">
        <p159:morph option="byObject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905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 tmFilter="0,0; .5, 1; 1, 1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7" grpId="0"/>
      <p:bldP spid="4" grpId="0" animBg="1"/>
      <p:bldP spid="5" grpId="0"/>
      <p:bldP spid="10" grpId="0" animBg="1"/>
      <p:bldP spid="14" grpId="0"/>
      <p:bldP spid="18" grpId="0" animBg="1"/>
      <p:bldP spid="1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26144" y="1083456"/>
            <a:ext cx="10339712" cy="115834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352" y="297309"/>
            <a:ext cx="676715" cy="707197"/>
          </a:xfrm>
          <a:prstGeom prst="rect">
            <a:avLst/>
          </a:prstGeom>
        </p:spPr>
      </p:pic>
      <p:sp>
        <p:nvSpPr>
          <p:cNvPr id="25" name="文本框 24"/>
          <p:cNvSpPr txBox="1"/>
          <p:nvPr/>
        </p:nvSpPr>
        <p:spPr>
          <a:xfrm>
            <a:off x="1568808" y="498542"/>
            <a:ext cx="75561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汉仪夏日体W" panose="00020600040101010101" pitchFamily="18" charset="-122"/>
                <a:ea typeface="汉仪夏日体W" panose="00020600040101010101" pitchFamily="18" charset="-122"/>
              </a:rPr>
              <a:t>侦测</a:t>
            </a:r>
            <a:r>
              <a: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汉仪夏日体W" panose="00020600040101010101" pitchFamily="18" charset="-122"/>
                <a:ea typeface="汉仪夏日体W" panose="00020600040101010101" pitchFamily="18" charset="-122"/>
              </a:rPr>
              <a:t>——</a:t>
            </a:r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汉仪夏日体W" panose="00020600040101010101" pitchFamily="18" charset="-122"/>
                <a:ea typeface="汉仪夏日体W" panose="00020600040101010101" pitchFamily="18" charset="-122"/>
              </a:rPr>
              <a:t>附加功能简单讲解</a:t>
            </a:r>
            <a:r>
              <a: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汉仪夏日体W" panose="00020600040101010101" pitchFamily="18" charset="-122"/>
                <a:ea typeface="汉仪夏日体W" panose="00020600040101010101" pitchFamily="18" charset="-122"/>
              </a:rPr>
              <a:t>——</a:t>
            </a:r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汉仪夏日体W" panose="00020600040101010101" pitchFamily="18" charset="-122"/>
                <a:ea typeface="汉仪夏日体W" panose="00020600040101010101" pitchFamily="18" charset="-122"/>
              </a:rPr>
              <a:t>询问 </a:t>
            </a:r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夏日体W" panose="00020600040101010101" pitchFamily="18" charset="-122"/>
                <a:ea typeface="汉仪夏日体W" panose="00020600040101010101" pitchFamily="18" charset="-122"/>
              </a:rPr>
              <a:t> 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汉仪夏日体W" panose="00020600040101010101" pitchFamily="18" charset="-122"/>
              <a:ea typeface="汉仪夏日体W" panose="00020600040101010101" pitchFamily="18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094" y="2359812"/>
            <a:ext cx="3596361" cy="148404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722352" y="1659064"/>
            <a:ext cx="35963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/>
              <a:t>询问模块</a:t>
            </a:r>
            <a:endParaRPr lang="zh-CN" altLang="en-US" sz="3200" b="1" dirty="0"/>
          </a:p>
        </p:txBody>
      </p:sp>
      <p:sp>
        <p:nvSpPr>
          <p:cNvPr id="8" name="箭头: 右 7"/>
          <p:cNvSpPr/>
          <p:nvPr/>
        </p:nvSpPr>
        <p:spPr>
          <a:xfrm rot="16200000">
            <a:off x="525360" y="4039890"/>
            <a:ext cx="819331" cy="255805"/>
          </a:xfrm>
          <a:prstGeom prst="rightArrow">
            <a:avLst>
              <a:gd name="adj1" fmla="val 50000"/>
              <a:gd name="adj2" fmla="val 122511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663094" y="4737271"/>
            <a:ext cx="27754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这里打勾与否表示是否显示在舞台上</a:t>
            </a:r>
            <a:endParaRPr lang="zh-CN" altLang="en-US" sz="2400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0997" y="1605247"/>
            <a:ext cx="5809081" cy="4754211"/>
          </a:xfrm>
          <a:prstGeom prst="rect">
            <a:avLst/>
          </a:prstGeom>
        </p:spPr>
      </p:pic>
      <p:sp>
        <p:nvSpPr>
          <p:cNvPr id="12" name="箭头: 右 11"/>
          <p:cNvSpPr/>
          <p:nvPr/>
        </p:nvSpPr>
        <p:spPr>
          <a:xfrm rot="10800000">
            <a:off x="7126231" y="1622764"/>
            <a:ext cx="1357823" cy="341186"/>
          </a:xfrm>
          <a:prstGeom prst="rightArrow">
            <a:avLst>
              <a:gd name="adj1" fmla="val 55583"/>
              <a:gd name="adj2" fmla="val 122511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8753475" y="1562524"/>
            <a:ext cx="27754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显示回答的内容</a:t>
            </a:r>
            <a:endParaRPr lang="zh-CN" altLang="en-US" sz="24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advTm="0">
        <p159:morph option="byObject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905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 tmFilter="0,0; .5, 1; 1, 1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8" grpId="0" animBg="1"/>
      <p:bldP spid="9" grpId="0"/>
      <p:bldP spid="12" grpId="0" animBg="1"/>
      <p:bldP spid="1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26144" y="1083456"/>
            <a:ext cx="10339712" cy="115834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352" y="297309"/>
            <a:ext cx="676715" cy="707197"/>
          </a:xfrm>
          <a:prstGeom prst="rect">
            <a:avLst/>
          </a:prstGeom>
        </p:spPr>
      </p:pic>
      <p:sp>
        <p:nvSpPr>
          <p:cNvPr id="25" name="文本框 24"/>
          <p:cNvSpPr txBox="1"/>
          <p:nvPr/>
        </p:nvSpPr>
        <p:spPr>
          <a:xfrm>
            <a:off x="1568807" y="498542"/>
            <a:ext cx="76983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汉仪夏日体W" panose="00020600040101010101" pitchFamily="18" charset="-122"/>
                <a:ea typeface="汉仪夏日体W" panose="00020600040101010101" pitchFamily="18" charset="-122"/>
              </a:rPr>
              <a:t>侦测</a:t>
            </a:r>
            <a:r>
              <a: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汉仪夏日体W" panose="00020600040101010101" pitchFamily="18" charset="-122"/>
                <a:ea typeface="汉仪夏日体W" panose="00020600040101010101" pitchFamily="18" charset="-122"/>
              </a:rPr>
              <a:t>——</a:t>
            </a:r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汉仪夏日体W" panose="00020600040101010101" pitchFamily="18" charset="-122"/>
                <a:ea typeface="汉仪夏日体W" panose="00020600040101010101" pitchFamily="18" charset="-122"/>
              </a:rPr>
              <a:t>附加功能简单讲解</a:t>
            </a:r>
            <a:r>
              <a: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汉仪夏日体W" panose="00020600040101010101" pitchFamily="18" charset="-122"/>
                <a:ea typeface="汉仪夏日体W" panose="00020600040101010101" pitchFamily="18" charset="-122"/>
              </a:rPr>
              <a:t>——</a:t>
            </a:r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汉仪夏日体W" panose="00020600040101010101" pitchFamily="18" charset="-122"/>
                <a:ea typeface="汉仪夏日体W" panose="00020600040101010101" pitchFamily="18" charset="-122"/>
              </a:rPr>
              <a:t>询问 </a:t>
            </a:r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夏日体W" panose="00020600040101010101" pitchFamily="18" charset="-122"/>
                <a:ea typeface="汉仪夏日体W" panose="00020600040101010101" pitchFamily="18" charset="-122"/>
              </a:rPr>
              <a:t> 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汉仪夏日体W" panose="00020600040101010101" pitchFamily="18" charset="-122"/>
              <a:ea typeface="汉仪夏日体W" panose="00020600040101010101" pitchFamily="18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094" y="2359812"/>
            <a:ext cx="3596361" cy="148404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722352" y="1659064"/>
            <a:ext cx="35963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/>
              <a:t>询问模块</a:t>
            </a:r>
            <a:endParaRPr lang="zh-CN" altLang="en-US" sz="3200" b="1" dirty="0"/>
          </a:p>
        </p:txBody>
      </p:sp>
      <p:sp>
        <p:nvSpPr>
          <p:cNvPr id="8" name="箭头: 右 7"/>
          <p:cNvSpPr/>
          <p:nvPr/>
        </p:nvSpPr>
        <p:spPr>
          <a:xfrm rot="16200000">
            <a:off x="1159142" y="4125615"/>
            <a:ext cx="819331" cy="255805"/>
          </a:xfrm>
          <a:prstGeom prst="rightArrow">
            <a:avLst>
              <a:gd name="adj1" fmla="val 50000"/>
              <a:gd name="adj2" fmla="val 122511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1282219" y="4783437"/>
            <a:ext cx="32205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圆角是事件模块，比如可以用于角色说话</a:t>
            </a:r>
            <a:endParaRPr lang="zh-CN" altLang="en-US" sz="24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8130" y="1278240"/>
            <a:ext cx="6437726" cy="5259440"/>
          </a:xfrm>
          <a:prstGeom prst="rect">
            <a:avLst/>
          </a:prstGeom>
        </p:spPr>
      </p:pic>
      <p:sp>
        <p:nvSpPr>
          <p:cNvPr id="4" name="箭头: 右 3"/>
          <p:cNvSpPr/>
          <p:nvPr/>
        </p:nvSpPr>
        <p:spPr>
          <a:xfrm rot="16200000">
            <a:off x="8985434" y="3506490"/>
            <a:ext cx="819331" cy="255805"/>
          </a:xfrm>
          <a:prstGeom prst="rightArrow">
            <a:avLst>
              <a:gd name="adj1" fmla="val 50000"/>
              <a:gd name="adj2" fmla="val 122511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9108511" y="4164312"/>
            <a:ext cx="18012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角色说出回答的内容</a:t>
            </a:r>
            <a:endParaRPr lang="zh-CN" altLang="en-US" sz="2400" dirty="0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8130" y="3438562"/>
            <a:ext cx="2453853" cy="176037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advTm="0">
        <p159:morph option="byObject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905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 tmFilter="0,0; .5, 1; 1, 1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8" grpId="0" animBg="1"/>
      <p:bldP spid="9" grpId="0"/>
      <p:bldP spid="4" grpId="0" animBg="1"/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26144" y="1083456"/>
            <a:ext cx="10339712" cy="115834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352" y="297309"/>
            <a:ext cx="676715" cy="707197"/>
          </a:xfrm>
          <a:prstGeom prst="rect">
            <a:avLst/>
          </a:prstGeom>
        </p:spPr>
      </p:pic>
      <p:sp>
        <p:nvSpPr>
          <p:cNvPr id="25" name="文本框 24"/>
          <p:cNvSpPr txBox="1"/>
          <p:nvPr/>
        </p:nvSpPr>
        <p:spPr>
          <a:xfrm>
            <a:off x="1568807" y="498542"/>
            <a:ext cx="76983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汉仪夏日体W" panose="00020600040101010101" pitchFamily="18" charset="-122"/>
                <a:ea typeface="汉仪夏日体W" panose="00020600040101010101" pitchFamily="18" charset="-122"/>
              </a:rPr>
              <a:t>侦测</a:t>
            </a:r>
            <a:r>
              <a: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汉仪夏日体W" panose="00020600040101010101" pitchFamily="18" charset="-122"/>
                <a:ea typeface="汉仪夏日体W" panose="00020600040101010101" pitchFamily="18" charset="-122"/>
              </a:rPr>
              <a:t>——</a:t>
            </a:r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汉仪夏日体W" panose="00020600040101010101" pitchFamily="18" charset="-122"/>
                <a:ea typeface="汉仪夏日体W" panose="00020600040101010101" pitchFamily="18" charset="-122"/>
              </a:rPr>
              <a:t>附加功能简单讲解</a:t>
            </a:r>
            <a:r>
              <a: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汉仪夏日体W" panose="00020600040101010101" pitchFamily="18" charset="-122"/>
                <a:ea typeface="汉仪夏日体W" panose="00020600040101010101" pitchFamily="18" charset="-122"/>
              </a:rPr>
              <a:t>——</a:t>
            </a:r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汉仪夏日体W" panose="00020600040101010101" pitchFamily="18" charset="-122"/>
                <a:ea typeface="汉仪夏日体W" panose="00020600040101010101" pitchFamily="18" charset="-122"/>
              </a:rPr>
              <a:t>计时 </a:t>
            </a:r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夏日体W" panose="00020600040101010101" pitchFamily="18" charset="-122"/>
                <a:ea typeface="汉仪夏日体W" panose="00020600040101010101" pitchFamily="18" charset="-122"/>
              </a:rPr>
              <a:t> 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汉仪夏日体W" panose="00020600040101010101" pitchFamily="18" charset="-122"/>
              <a:ea typeface="汉仪夏日体W" panose="00020600040101010101" pitchFamily="18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17602" y="3124200"/>
            <a:ext cx="35963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/>
              <a:t>计时模块</a:t>
            </a:r>
            <a:endParaRPr lang="zh-CN" altLang="en-US" sz="3200" b="1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1891" y="3070115"/>
            <a:ext cx="3104109" cy="2157092"/>
          </a:xfrm>
          <a:prstGeom prst="rect">
            <a:avLst/>
          </a:prstGeom>
        </p:spPr>
      </p:pic>
      <p:sp>
        <p:nvSpPr>
          <p:cNvPr id="11" name="箭头: 右 10"/>
          <p:cNvSpPr/>
          <p:nvPr/>
        </p:nvSpPr>
        <p:spPr>
          <a:xfrm rot="5400000">
            <a:off x="3092717" y="2586632"/>
            <a:ext cx="819331" cy="255805"/>
          </a:xfrm>
          <a:prstGeom prst="rightArrow">
            <a:avLst>
              <a:gd name="adj1" fmla="val 50000"/>
              <a:gd name="adj2" fmla="val 122511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2197443" y="1720094"/>
            <a:ext cx="32205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同理，显示计时器</a:t>
            </a:r>
            <a:endParaRPr lang="zh-CN" altLang="en-US" sz="2400" dirty="0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4508" y="1720094"/>
            <a:ext cx="5896750" cy="4781016"/>
          </a:xfrm>
          <a:prstGeom prst="rect">
            <a:avLst/>
          </a:prstGeom>
        </p:spPr>
      </p:pic>
      <p:sp>
        <p:nvSpPr>
          <p:cNvPr id="16" name="箭头: 右 15"/>
          <p:cNvSpPr/>
          <p:nvPr/>
        </p:nvSpPr>
        <p:spPr>
          <a:xfrm>
            <a:off x="4958510" y="1819686"/>
            <a:ext cx="725998" cy="228039"/>
          </a:xfrm>
          <a:prstGeom prst="rightArrow">
            <a:avLst>
              <a:gd name="adj1" fmla="val 50000"/>
              <a:gd name="adj2" fmla="val 122511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advTm="0">
        <p159:morph option="byObject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905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 tmFilter="0,0; .5, 1; 1, 1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11" grpId="0" animBg="1"/>
      <p:bldP spid="12" grpId="0"/>
      <p:bldP spid="16" grpId="0" animBg="1"/>
    </p:bldLst>
  </p:timing>
</p:sld>
</file>

<file path=ppt/tags/tag1.xml><?xml version="1.0" encoding="utf-8"?>
<p:tagLst xmlns:p="http://schemas.openxmlformats.org/presentationml/2006/main">
  <p:tag name="ISPRING_PRESENTATION_TITLE" val="卡通手绘课件PPT"/>
</p:tagLst>
</file>

<file path=ppt/theme/theme1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8">
      <a:majorFont>
        <a:latin typeface="Arial"/>
        <a:ea typeface="YF补 汉仪夏日体+黑白emoji"/>
        <a:cs typeface=""/>
      </a:majorFont>
      <a:minorFont>
        <a:latin typeface="Arial"/>
        <a:ea typeface="YF补 汉仪夏日体+黑白emoj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1044</Words>
  <Application>WPS 演示</Application>
  <PresentationFormat>宽屏</PresentationFormat>
  <Paragraphs>170</Paragraphs>
  <Slides>23</Slides>
  <Notes>23</Notes>
  <HiddenSlides>0</HiddenSlides>
  <MMClips>1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35" baseType="lpstr">
      <vt:lpstr>Arial</vt:lpstr>
      <vt:lpstr>宋体</vt:lpstr>
      <vt:lpstr>Wingdings</vt:lpstr>
      <vt:lpstr>Calibri</vt:lpstr>
      <vt:lpstr>汉仪夏日体W</vt:lpstr>
      <vt:lpstr>Impact</vt:lpstr>
      <vt:lpstr>微软雅黑</vt:lpstr>
      <vt:lpstr>Arial Unicode MS</vt:lpstr>
      <vt:lpstr>YF补 汉仪夏日体+黑白emoji</vt:lpstr>
      <vt:lpstr>黑体</vt:lpstr>
      <vt:lpstr>等线</vt:lpstr>
      <vt:lpstr>第一PPT，www.1ppt.com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第一PPT，www.1ppt.com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卡通记事本</dc:title>
  <dc:creator>第一PPT</dc:creator>
  <cp:keywords>www.1ppt.com</cp:keywords>
  <dc:description>www.1ppt.com</dc:description>
  <cp:lastModifiedBy>略略略略</cp:lastModifiedBy>
  <cp:revision>593</cp:revision>
  <dcterms:created xsi:type="dcterms:W3CDTF">2017-08-01T03:24:00Z</dcterms:created>
  <dcterms:modified xsi:type="dcterms:W3CDTF">2023-11-12T09:47:09Z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2052-12.1.0.15933</vt:lpwstr>
  </property>
  <property fmtid="{D5CDD505-2E9C-101B-9397-08002B2CF9AE}" pid="3" name="KSOSaveFontToCloudKey">
    <vt:lpwstr>470327643_btnclosed</vt:lpwstr>
  </property>
  <property fmtid="{D5CDD505-2E9C-101B-9397-08002B2CF9AE}" pid="4" name="ICV">
    <vt:lpwstr>A3F513E0BDEC4736BC8BFB6C73ADE249_13</vt:lpwstr>
  </property>
</Properties>
</file>